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71" r:id="rId4"/>
    <p:sldId id="263" r:id="rId5"/>
    <p:sldId id="259" r:id="rId6"/>
    <p:sldId id="264" r:id="rId7"/>
    <p:sldId id="279" r:id="rId8"/>
    <p:sldId id="280" r:id="rId9"/>
    <p:sldId id="281" r:id="rId10"/>
    <p:sldId id="282" r:id="rId11"/>
    <p:sldId id="283" r:id="rId12"/>
    <p:sldId id="273" r:id="rId13"/>
    <p:sldId id="276" r:id="rId14"/>
    <p:sldId id="266" r:id="rId15"/>
    <p:sldId id="277" r:id="rId16"/>
    <p:sldId id="278" r:id="rId17"/>
    <p:sldId id="286" r:id="rId18"/>
    <p:sldId id="261" r:id="rId19"/>
    <p:sldId id="265" r:id="rId20"/>
    <p:sldId id="268" r:id="rId21"/>
    <p:sldId id="272" r:id="rId22"/>
    <p:sldId id="260" r:id="rId23"/>
    <p:sldId id="269" r:id="rId24"/>
    <p:sldId id="262" r:id="rId25"/>
    <p:sldId id="267" r:id="rId26"/>
    <p:sldId id="289" r:id="rId27"/>
    <p:sldId id="291" r:id="rId28"/>
    <p:sldId id="294" r:id="rId29"/>
    <p:sldId id="292" r:id="rId30"/>
    <p:sldId id="27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CC99"/>
    <a:srgbClr val="FFFFCC"/>
    <a:srgbClr val="FF7C80"/>
    <a:srgbClr val="CC0000"/>
    <a:srgbClr val="FFCCFF"/>
    <a:srgbClr val="66FF99"/>
    <a:srgbClr val="FFFF99"/>
    <a:srgbClr val="FF99FF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A7C9A-8C7D-4E72-9951-BAA9CFCC73A0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4B656B-1E40-4C88-AE1E-F3D22FAE8D21}">
      <dgm:prSet phldrT="[Text]" custT="1"/>
      <dgm:spPr/>
      <dgm:t>
        <a:bodyPr/>
        <a:lstStyle/>
        <a:p>
          <a:r>
            <a:rPr kumimoji="0" lang="en-GB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basic </a:t>
          </a:r>
          <a:r>
            <a:rPr kumimoji="0" lang="en-GB" sz="18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motric</a:t>
          </a:r>
          <a:r>
            <a:rPr kumimoji="0" lang="en-GB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behaviours</a:t>
          </a:r>
          <a:endParaRPr lang="en-US" sz="1800" b="1" dirty="0">
            <a:solidFill>
              <a:schemeClr val="tx1"/>
            </a:solidFill>
          </a:endParaRPr>
        </a:p>
      </dgm:t>
    </dgm:pt>
    <dgm:pt modelId="{B4A5DA43-A21C-4872-B4C0-EE970F6C510A}" type="parTrans" cxnId="{490AA894-E9F0-416C-9288-F973B897AAF4}">
      <dgm:prSet/>
      <dgm:spPr/>
      <dgm:t>
        <a:bodyPr/>
        <a:lstStyle/>
        <a:p>
          <a:endParaRPr lang="en-US"/>
        </a:p>
      </dgm:t>
    </dgm:pt>
    <dgm:pt modelId="{37A76D0C-049A-40D4-A413-D43209F8B4E2}" type="sibTrans" cxnId="{490AA894-E9F0-416C-9288-F973B897AAF4}">
      <dgm:prSet/>
      <dgm:spPr/>
      <dgm:t>
        <a:bodyPr/>
        <a:lstStyle/>
        <a:p>
          <a:endParaRPr lang="en-US"/>
        </a:p>
      </dgm:t>
    </dgm:pt>
    <dgm:pt modelId="{89ABE43B-4EA7-4D6F-AABF-FE187D2B9DDF}">
      <dgm:prSet phldrT="[Text]" custT="1"/>
      <dgm:spPr/>
      <dgm:t>
        <a:bodyPr/>
        <a:lstStyle/>
        <a:p>
          <a:pPr algn="r"/>
          <a:r>
            <a:rPr kumimoji="0" lang="en-GB" sz="1800" b="1" i="1" u="none" strike="noStrike" cap="none" normalizeH="0" baseline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Oculomotor coordination</a:t>
          </a:r>
          <a:r>
            <a:rPr lang="en-GB" sz="1800" b="1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 </a:t>
          </a:r>
          <a:r>
            <a:rPr lang="en-GB" sz="15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-</a:t>
          </a:r>
          <a:endParaRPr lang="en-US" sz="1500" dirty="0"/>
        </a:p>
      </dgm:t>
    </dgm:pt>
    <dgm:pt modelId="{66E60EB4-7B72-4EB4-B148-0CE18C213C56}" type="parTrans" cxnId="{739D44E5-68EB-4747-8770-967F081A1E84}">
      <dgm:prSet/>
      <dgm:spPr/>
      <dgm:t>
        <a:bodyPr/>
        <a:lstStyle/>
        <a:p>
          <a:endParaRPr lang="en-US"/>
        </a:p>
      </dgm:t>
    </dgm:pt>
    <dgm:pt modelId="{A1FF68A0-D804-4081-B2E4-C7994ACB5C5A}" type="sibTrans" cxnId="{739D44E5-68EB-4747-8770-967F081A1E84}">
      <dgm:prSet/>
      <dgm:spPr/>
      <dgm:t>
        <a:bodyPr/>
        <a:lstStyle/>
        <a:p>
          <a:endParaRPr lang="en-US"/>
        </a:p>
      </dgm:t>
    </dgm:pt>
    <dgm:pt modelId="{D30DF1AD-9B49-49DC-9C0A-B5D04A3C1CB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>
              <a:solidFill>
                <a:schemeClr val="tx1"/>
              </a:solidFill>
            </a:rPr>
            <a:t>neurologic and motor behaviours</a:t>
          </a:r>
          <a:endParaRPr lang="en-US" sz="1600" dirty="0" smtClean="0">
            <a:solidFill>
              <a:schemeClr val="tx1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dirty="0"/>
        </a:p>
      </dgm:t>
    </dgm:pt>
    <dgm:pt modelId="{8254D3AC-86E9-4000-98D7-FD6F310BAC91}" type="parTrans" cxnId="{F0E11681-2185-43E3-82B6-EB1FBF526652}">
      <dgm:prSet/>
      <dgm:spPr/>
      <dgm:t>
        <a:bodyPr/>
        <a:lstStyle/>
        <a:p>
          <a:endParaRPr lang="en-US"/>
        </a:p>
      </dgm:t>
    </dgm:pt>
    <dgm:pt modelId="{16769E4B-E7C4-491C-9129-3B6FF5F37D8A}" type="sibTrans" cxnId="{F0E11681-2185-43E3-82B6-EB1FBF526652}">
      <dgm:prSet/>
      <dgm:spPr/>
      <dgm:t>
        <a:bodyPr/>
        <a:lstStyle/>
        <a:p>
          <a:endParaRPr lang="en-US"/>
        </a:p>
      </dgm:t>
    </dgm:pt>
    <dgm:pt modelId="{0EDB657E-0E35-4B89-859B-CBB9FAA92446}">
      <dgm:prSet phldrT="[Text]"/>
      <dgm:spPr/>
      <dgm:t>
        <a:bodyPr/>
        <a:lstStyle/>
        <a:p>
          <a:pPr algn="r" rtl="0"/>
          <a:r>
            <a:rPr lang="en-GB" b="1" dirty="0" smtClean="0">
              <a:solidFill>
                <a:schemeClr val="tx1"/>
              </a:solidFill>
            </a:rPr>
            <a:t>muscular </a:t>
          </a:r>
          <a:r>
            <a:rPr lang="en-GB" b="1" dirty="0" smtClean="0"/>
            <a:t>tonus</a:t>
          </a:r>
          <a:endParaRPr lang="en-US" b="1" dirty="0"/>
        </a:p>
      </dgm:t>
    </dgm:pt>
    <dgm:pt modelId="{89BA66C4-1D7F-43AB-B8C5-5C996072778D}" type="parTrans" cxnId="{00A927E4-0FCE-4F6D-B7C2-60A5910B1767}">
      <dgm:prSet/>
      <dgm:spPr/>
      <dgm:t>
        <a:bodyPr/>
        <a:lstStyle/>
        <a:p>
          <a:endParaRPr lang="en-US"/>
        </a:p>
      </dgm:t>
    </dgm:pt>
    <dgm:pt modelId="{A859E5AA-9E3E-496D-B665-7701AE31F9B6}" type="sibTrans" cxnId="{00A927E4-0FCE-4F6D-B7C2-60A5910B1767}">
      <dgm:prSet/>
      <dgm:spPr/>
      <dgm:t>
        <a:bodyPr/>
        <a:lstStyle/>
        <a:p>
          <a:endParaRPr lang="en-US"/>
        </a:p>
      </dgm:t>
    </dgm:pt>
    <dgm:pt modelId="{E8C8DA88-365A-44AA-9BED-44EFE77EFE3B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motor-perceptive behaviours</a:t>
          </a:r>
          <a:endParaRPr lang="en-US" b="1" dirty="0">
            <a:solidFill>
              <a:schemeClr val="tx1"/>
            </a:solidFill>
          </a:endParaRPr>
        </a:p>
      </dgm:t>
    </dgm:pt>
    <dgm:pt modelId="{5E00BBCE-EE76-4502-926D-97EE50A62877}" type="parTrans" cxnId="{80B67A51-8D2D-4A61-BD12-3B9B4D44C309}">
      <dgm:prSet/>
      <dgm:spPr/>
      <dgm:t>
        <a:bodyPr/>
        <a:lstStyle/>
        <a:p>
          <a:endParaRPr lang="en-US"/>
        </a:p>
      </dgm:t>
    </dgm:pt>
    <dgm:pt modelId="{A5733D68-737F-428F-88D8-2E988AE4D176}" type="sibTrans" cxnId="{80B67A51-8D2D-4A61-BD12-3B9B4D44C309}">
      <dgm:prSet/>
      <dgm:spPr/>
      <dgm:t>
        <a:bodyPr/>
        <a:lstStyle/>
        <a:p>
          <a:endParaRPr lang="en-US"/>
        </a:p>
      </dgm:t>
    </dgm:pt>
    <dgm:pt modelId="{4866B7DA-BC5C-4F67-A444-725AAEA4262F}">
      <dgm:prSet phldrT="[Text]"/>
      <dgm:spPr/>
      <dgm:t>
        <a:bodyPr/>
        <a:lstStyle/>
        <a:p>
          <a:pPr algn="r"/>
          <a:r>
            <a:rPr lang="en-GB" b="1" i="1" dirty="0" smtClean="0"/>
            <a:t>disorders of body scheme</a:t>
          </a:r>
          <a:endParaRPr lang="en-US" b="1" dirty="0"/>
        </a:p>
      </dgm:t>
    </dgm:pt>
    <dgm:pt modelId="{03134A9B-9B45-4D34-AC99-9AEA91477684}" type="parTrans" cxnId="{D337948D-53B5-4F2D-9916-25D52536B9A6}">
      <dgm:prSet/>
      <dgm:spPr/>
      <dgm:t>
        <a:bodyPr/>
        <a:lstStyle/>
        <a:p>
          <a:endParaRPr lang="en-US"/>
        </a:p>
      </dgm:t>
    </dgm:pt>
    <dgm:pt modelId="{EAE8BB08-2CF0-4C4B-895C-302D19739194}" type="sibTrans" cxnId="{D337948D-53B5-4F2D-9916-25D52536B9A6}">
      <dgm:prSet/>
      <dgm:spPr/>
      <dgm:t>
        <a:bodyPr/>
        <a:lstStyle/>
        <a:p>
          <a:endParaRPr lang="en-US"/>
        </a:p>
      </dgm:t>
    </dgm:pt>
    <dgm:pt modelId="{F39D75BA-F371-4FBD-AADF-420D72181F51}">
      <dgm:prSet/>
      <dgm:spPr/>
      <dgm:t>
        <a:bodyPr/>
        <a:lstStyle/>
        <a:p>
          <a:pPr algn="r"/>
          <a:r>
            <a:rPr lang="en-GB" b="1" i="1" dirty="0" smtClean="0"/>
            <a:t>laterality</a:t>
          </a:r>
          <a:endParaRPr lang="en-US" dirty="0" smtClean="0"/>
        </a:p>
      </dgm:t>
    </dgm:pt>
    <dgm:pt modelId="{4C4ED697-9E49-4C9B-9E11-EC95DF780AF9}" type="parTrans" cxnId="{9FCFEAAA-C28A-4410-9B68-33406EB643A0}">
      <dgm:prSet/>
      <dgm:spPr/>
      <dgm:t>
        <a:bodyPr/>
        <a:lstStyle/>
        <a:p>
          <a:endParaRPr lang="en-US"/>
        </a:p>
      </dgm:t>
    </dgm:pt>
    <dgm:pt modelId="{65788DD2-BACE-48C4-A162-8FABB2F7BAE6}" type="sibTrans" cxnId="{9FCFEAAA-C28A-4410-9B68-33406EB643A0}">
      <dgm:prSet/>
      <dgm:spPr/>
      <dgm:t>
        <a:bodyPr/>
        <a:lstStyle/>
        <a:p>
          <a:endParaRPr lang="en-US"/>
        </a:p>
      </dgm:t>
    </dgm:pt>
    <dgm:pt modelId="{57914799-8120-4FFC-9EC9-711BEAD44637}">
      <dgm:prSet/>
      <dgm:spPr/>
      <dgm:t>
        <a:bodyPr/>
        <a:lstStyle/>
        <a:p>
          <a:pPr algn="r"/>
          <a:r>
            <a:rPr lang="en-GB" b="1" i="1" dirty="0" smtClean="0"/>
            <a:t>orientation, organization and spatial </a:t>
          </a:r>
          <a:r>
            <a:rPr lang="en-GB" i="1" dirty="0" smtClean="0"/>
            <a:t>structuring</a:t>
          </a:r>
          <a:endParaRPr lang="en-US" dirty="0" smtClean="0"/>
        </a:p>
      </dgm:t>
    </dgm:pt>
    <dgm:pt modelId="{D2D7D063-7F66-46C4-94ED-0D0B8DA9D780}" type="parTrans" cxnId="{E623A39C-768C-4288-936D-DAE690870525}">
      <dgm:prSet/>
      <dgm:spPr/>
      <dgm:t>
        <a:bodyPr/>
        <a:lstStyle/>
        <a:p>
          <a:endParaRPr lang="en-US"/>
        </a:p>
      </dgm:t>
    </dgm:pt>
    <dgm:pt modelId="{D213ECD4-09C3-4CCF-B351-6BBAD1B8D299}" type="sibTrans" cxnId="{E623A39C-768C-4288-936D-DAE690870525}">
      <dgm:prSet/>
      <dgm:spPr/>
      <dgm:t>
        <a:bodyPr/>
        <a:lstStyle/>
        <a:p>
          <a:endParaRPr lang="en-US"/>
        </a:p>
      </dgm:t>
    </dgm:pt>
    <dgm:pt modelId="{54C33C68-AFB0-447F-80EE-4DE8B99E2E22}">
      <dgm:prSet/>
      <dgm:spPr/>
      <dgm:t>
        <a:bodyPr/>
        <a:lstStyle/>
        <a:p>
          <a:pPr algn="r"/>
          <a:r>
            <a:rPr lang="en-GB" b="1" i="1" dirty="0" smtClean="0"/>
            <a:t>orientation and temporal </a:t>
          </a:r>
          <a:r>
            <a:rPr lang="en-GB" i="1" dirty="0" smtClean="0"/>
            <a:t>structuring</a:t>
          </a:r>
          <a:endParaRPr lang="en-US" dirty="0" smtClean="0"/>
        </a:p>
      </dgm:t>
    </dgm:pt>
    <dgm:pt modelId="{2814DEFB-4D83-4131-8918-8FD13B0B6026}" type="parTrans" cxnId="{8B0F25DC-F2E4-4A48-BEC9-C6E603A967FE}">
      <dgm:prSet/>
      <dgm:spPr/>
      <dgm:t>
        <a:bodyPr/>
        <a:lstStyle/>
        <a:p>
          <a:endParaRPr lang="en-US"/>
        </a:p>
      </dgm:t>
    </dgm:pt>
    <dgm:pt modelId="{9704ED91-4889-4509-9305-63DAF8B24C8A}" type="sibTrans" cxnId="{8B0F25DC-F2E4-4A48-BEC9-C6E603A967FE}">
      <dgm:prSet/>
      <dgm:spPr/>
      <dgm:t>
        <a:bodyPr/>
        <a:lstStyle/>
        <a:p>
          <a:endParaRPr lang="en-US"/>
        </a:p>
      </dgm:t>
    </dgm:pt>
    <dgm:pt modelId="{58FE4E1C-2F3B-467D-9BE5-25F484A52707}">
      <dgm:prSet phldrT="[Text]" custT="1"/>
      <dgm:spPr/>
      <dgm:t>
        <a:bodyPr/>
        <a:lstStyle/>
        <a:p>
          <a:pPr algn="r"/>
          <a:r>
            <a:rPr lang="en-GB" sz="1800" b="1" i="1" dirty="0" smtClean="0"/>
            <a:t>Static equilibrium</a:t>
          </a:r>
          <a:r>
            <a:rPr lang="en-GB" sz="1500" dirty="0" smtClean="0"/>
            <a:t>, </a:t>
          </a:r>
          <a:r>
            <a:rPr lang="en-US" sz="1500" dirty="0" smtClean="0"/>
            <a:t> </a:t>
          </a:r>
          <a:endParaRPr lang="en-US" sz="1500" dirty="0"/>
        </a:p>
      </dgm:t>
    </dgm:pt>
    <dgm:pt modelId="{76390B27-3E5A-4661-A6D9-01D0DE63382C}" type="parTrans" cxnId="{91AAA138-033A-4A51-8B2E-25B5346261D5}">
      <dgm:prSet/>
      <dgm:spPr/>
      <dgm:t>
        <a:bodyPr/>
        <a:lstStyle/>
        <a:p>
          <a:endParaRPr lang="en-US"/>
        </a:p>
      </dgm:t>
    </dgm:pt>
    <dgm:pt modelId="{D031CD41-0F84-412B-8CB6-66CE8E1BE8E9}" type="sibTrans" cxnId="{91AAA138-033A-4A51-8B2E-25B5346261D5}">
      <dgm:prSet/>
      <dgm:spPr/>
      <dgm:t>
        <a:bodyPr/>
        <a:lstStyle/>
        <a:p>
          <a:endParaRPr lang="en-US"/>
        </a:p>
      </dgm:t>
    </dgm:pt>
    <dgm:pt modelId="{357CA577-5A2A-4FC3-9135-EC50A3799521}">
      <dgm:prSet phldrT="[Text]" custT="1"/>
      <dgm:spPr/>
      <dgm:t>
        <a:bodyPr/>
        <a:lstStyle/>
        <a:p>
          <a:pPr algn="r"/>
          <a:r>
            <a:rPr lang="en-GB" sz="1800" b="1" i="1" dirty="0" smtClean="0"/>
            <a:t>Dynamic equilibrium</a:t>
          </a:r>
          <a:r>
            <a:rPr lang="en-GB" sz="1500" dirty="0" smtClean="0"/>
            <a:t>, </a:t>
          </a:r>
          <a:endParaRPr lang="en-US" sz="1500" dirty="0"/>
        </a:p>
      </dgm:t>
    </dgm:pt>
    <dgm:pt modelId="{D6CD5AC5-A59E-4C3F-ACE9-DEB7C63B0163}" type="parTrans" cxnId="{5F1C9F58-E4F2-4D4A-A72D-CE1B50F909FE}">
      <dgm:prSet/>
      <dgm:spPr/>
      <dgm:t>
        <a:bodyPr/>
        <a:lstStyle/>
        <a:p>
          <a:endParaRPr lang="en-US"/>
        </a:p>
      </dgm:t>
    </dgm:pt>
    <dgm:pt modelId="{3102ED0C-D1C2-4EB1-8D19-9659463133F4}" type="sibTrans" cxnId="{5F1C9F58-E4F2-4D4A-A72D-CE1B50F909FE}">
      <dgm:prSet/>
      <dgm:spPr/>
      <dgm:t>
        <a:bodyPr/>
        <a:lstStyle/>
        <a:p>
          <a:endParaRPr lang="en-US"/>
        </a:p>
      </dgm:t>
    </dgm:pt>
    <dgm:pt modelId="{A494507A-002E-472A-B33A-780FF7152A55}">
      <dgm:prSet phldrT="[Text]"/>
      <dgm:spPr/>
      <dgm:t>
        <a:bodyPr/>
        <a:lstStyle/>
        <a:p>
          <a:pPr algn="r"/>
          <a:r>
            <a:rPr lang="en-GB" sz="150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 i</a:t>
          </a:r>
          <a:r>
            <a:rPr kumimoji="0" lang="en-GB" sz="1500" b="0" i="0" u="none" strike="noStrike" cap="none" normalizeH="0" baseline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nterrupted writing,</a:t>
          </a:r>
          <a:endParaRPr lang="en-US" sz="1500" dirty="0"/>
        </a:p>
      </dgm:t>
    </dgm:pt>
    <dgm:pt modelId="{39CD4D60-1149-400D-A5B1-E31B84D958FD}" type="parTrans" cxnId="{7F23BED5-B381-4414-ABC8-3A9B203ED1B3}">
      <dgm:prSet/>
      <dgm:spPr/>
      <dgm:t>
        <a:bodyPr/>
        <a:lstStyle/>
        <a:p>
          <a:endParaRPr lang="en-US"/>
        </a:p>
      </dgm:t>
    </dgm:pt>
    <dgm:pt modelId="{170D9EF6-FBC5-45EB-95EF-12953880BCAF}" type="sibTrans" cxnId="{7F23BED5-B381-4414-ABC8-3A9B203ED1B3}">
      <dgm:prSet/>
      <dgm:spPr/>
      <dgm:t>
        <a:bodyPr/>
        <a:lstStyle/>
        <a:p>
          <a:endParaRPr lang="en-US"/>
        </a:p>
      </dgm:t>
    </dgm:pt>
    <dgm:pt modelId="{F99C2A3F-E481-4BD0-8783-3045E653CABA}">
      <dgm:prSet phldrT="[Text]"/>
      <dgm:spPr/>
      <dgm:t>
        <a:bodyPr/>
        <a:lstStyle/>
        <a:p>
          <a:pPr algn="r"/>
          <a:r>
            <a:rPr kumimoji="0" lang="en-GB" sz="1500" b="0" i="0" u="none" strike="noStrike" cap="none" normalizeH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</a:t>
          </a:r>
          <a:r>
            <a:rPr kumimoji="0" lang="en-GB" sz="1500" b="0" i="0" u="none" strike="noStrike" cap="none" normalizeH="0" baseline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incorrectly designed letters</a:t>
          </a:r>
          <a:r>
            <a:rPr lang="en-GB" sz="1500" i="1" smtClean="0"/>
            <a:t> , </a:t>
          </a:r>
          <a:endParaRPr lang="en-US" sz="1500" dirty="0"/>
        </a:p>
      </dgm:t>
    </dgm:pt>
    <dgm:pt modelId="{0053B31F-59B2-46A5-97EA-15E1BC51B064}" type="parTrans" cxnId="{15F32659-2B8D-44D8-B488-A40DFCCAF450}">
      <dgm:prSet/>
      <dgm:spPr/>
      <dgm:t>
        <a:bodyPr/>
        <a:lstStyle/>
        <a:p>
          <a:endParaRPr lang="en-US"/>
        </a:p>
      </dgm:t>
    </dgm:pt>
    <dgm:pt modelId="{16F2AC54-5895-464C-9154-74FA2A8F38C6}" type="sibTrans" cxnId="{15F32659-2B8D-44D8-B488-A40DFCCAF450}">
      <dgm:prSet/>
      <dgm:spPr/>
      <dgm:t>
        <a:bodyPr/>
        <a:lstStyle/>
        <a:p>
          <a:endParaRPr lang="en-US"/>
        </a:p>
      </dgm:t>
    </dgm:pt>
    <dgm:pt modelId="{1AFB4AD0-8791-4F6E-9FDC-3BBABEE8FA67}">
      <dgm:prSet phldrT="[Text]"/>
      <dgm:spPr/>
      <dgm:t>
        <a:bodyPr/>
        <a:lstStyle/>
        <a:p>
          <a:pPr algn="r" rtl="0"/>
          <a:r>
            <a:rPr lang="en-GB" dirty="0" smtClean="0"/>
            <a:t>diverse </a:t>
          </a:r>
          <a:r>
            <a:rPr lang="en-GB" dirty="0" err="1" smtClean="0"/>
            <a:t>dystonia</a:t>
          </a:r>
          <a:r>
            <a:rPr lang="en-GB" dirty="0" smtClean="0"/>
            <a:t> and </a:t>
          </a:r>
          <a:r>
            <a:rPr lang="en-GB" dirty="0" err="1" smtClean="0"/>
            <a:t>syncinesy</a:t>
          </a:r>
          <a:r>
            <a:rPr lang="en-GB" dirty="0" smtClean="0"/>
            <a:t>)</a:t>
          </a:r>
          <a:endParaRPr lang="en-US" dirty="0"/>
        </a:p>
      </dgm:t>
    </dgm:pt>
    <dgm:pt modelId="{542A8301-A674-485C-B744-DE7D8C4BB49A}" type="parTrans" cxnId="{C480DF04-5768-4048-8132-94027BBB68E4}">
      <dgm:prSet/>
      <dgm:spPr/>
      <dgm:t>
        <a:bodyPr/>
        <a:lstStyle/>
        <a:p>
          <a:endParaRPr lang="en-US"/>
        </a:p>
      </dgm:t>
    </dgm:pt>
    <dgm:pt modelId="{F0272B19-3A2C-41D4-9B71-194B4B8CA802}" type="sibTrans" cxnId="{C480DF04-5768-4048-8132-94027BBB68E4}">
      <dgm:prSet/>
      <dgm:spPr/>
      <dgm:t>
        <a:bodyPr/>
        <a:lstStyle/>
        <a:p>
          <a:endParaRPr lang="en-US"/>
        </a:p>
      </dgm:t>
    </dgm:pt>
    <dgm:pt modelId="{7C7CA0C6-45F5-49FF-873D-618564A0A041}">
      <dgm:prSet phldrT="[Text]"/>
      <dgm:spPr/>
      <dgm:t>
        <a:bodyPr/>
        <a:lstStyle/>
        <a:p>
          <a:pPr algn="r" rtl="0"/>
          <a:r>
            <a:rPr lang="en-GB" dirty="0" smtClean="0"/>
            <a:t>(</a:t>
          </a:r>
          <a:r>
            <a:rPr lang="en-GB" dirty="0" err="1" smtClean="0"/>
            <a:t>hypertonia</a:t>
          </a:r>
          <a:r>
            <a:rPr lang="en-GB" dirty="0" smtClean="0"/>
            <a:t>, </a:t>
          </a:r>
          <a:r>
            <a:rPr lang="en-GB" dirty="0" err="1" smtClean="0"/>
            <a:t>paratonia</a:t>
          </a:r>
          <a:r>
            <a:rPr lang="en-GB" dirty="0" smtClean="0"/>
            <a:t>, </a:t>
          </a:r>
          <a:endParaRPr lang="en-US" dirty="0"/>
        </a:p>
      </dgm:t>
    </dgm:pt>
    <dgm:pt modelId="{6117664D-B278-4FCB-B290-2B791EDE1D1D}" type="parTrans" cxnId="{02E1AD52-EB2A-49D7-9C08-8F4D86904B39}">
      <dgm:prSet/>
      <dgm:spPr/>
      <dgm:t>
        <a:bodyPr/>
        <a:lstStyle/>
        <a:p>
          <a:endParaRPr lang="en-US"/>
        </a:p>
      </dgm:t>
    </dgm:pt>
    <dgm:pt modelId="{ACC814AD-6570-4929-9B69-7F6E1E66B9B0}" type="sibTrans" cxnId="{02E1AD52-EB2A-49D7-9C08-8F4D86904B39}">
      <dgm:prSet/>
      <dgm:spPr/>
      <dgm:t>
        <a:bodyPr/>
        <a:lstStyle/>
        <a:p>
          <a:endParaRPr lang="en-US"/>
        </a:p>
      </dgm:t>
    </dgm:pt>
    <dgm:pt modelId="{A9C4E698-EE63-4F80-B71F-289D2740AE6B}" type="pres">
      <dgm:prSet presAssocID="{A64A7C9A-8C7D-4E72-9951-BAA9CFCC73A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00037-9B5C-4132-9337-58CB0D0B9702}" type="pres">
      <dgm:prSet presAssocID="{A64A7C9A-8C7D-4E72-9951-BAA9CFCC73A0}" presName="cycle" presStyleCnt="0"/>
      <dgm:spPr/>
    </dgm:pt>
    <dgm:pt modelId="{9DBDB277-3391-497F-BFB5-6B5FEF3595A5}" type="pres">
      <dgm:prSet presAssocID="{A64A7C9A-8C7D-4E72-9951-BAA9CFCC73A0}" presName="centerShape" presStyleCnt="0"/>
      <dgm:spPr/>
    </dgm:pt>
    <dgm:pt modelId="{EDBA5858-961E-40F5-9DBD-AB6932BBF4D0}" type="pres">
      <dgm:prSet presAssocID="{A64A7C9A-8C7D-4E72-9951-BAA9CFCC73A0}" presName="connSite" presStyleLbl="node1" presStyleIdx="0" presStyleCnt="4"/>
      <dgm:spPr/>
    </dgm:pt>
    <dgm:pt modelId="{2CB7469C-5598-4676-992B-3E4886D22456}" type="pres">
      <dgm:prSet presAssocID="{A64A7C9A-8C7D-4E72-9951-BAA9CFCC73A0}" presName="visible" presStyleLbl="node1" presStyleIdx="0" presStyleCnt="4" custScaleX="97060" custScaleY="60549"/>
      <dgm:spPr/>
    </dgm:pt>
    <dgm:pt modelId="{DDABB789-374E-45DB-A37E-E8340182857F}" type="pres">
      <dgm:prSet presAssocID="{B4A5DA43-A21C-4872-B4C0-EE970F6C510A}" presName="Name25" presStyleLbl="parChTrans1D1" presStyleIdx="0" presStyleCnt="3"/>
      <dgm:spPr/>
      <dgm:t>
        <a:bodyPr/>
        <a:lstStyle/>
        <a:p>
          <a:endParaRPr lang="en-US"/>
        </a:p>
      </dgm:t>
    </dgm:pt>
    <dgm:pt modelId="{6F13C62F-85C7-4DA8-86AC-67FD4F8CC58B}" type="pres">
      <dgm:prSet presAssocID="{D24B656B-1E40-4C88-AE1E-F3D22FAE8D21}" presName="node" presStyleCnt="0"/>
      <dgm:spPr/>
    </dgm:pt>
    <dgm:pt modelId="{970B5048-9C8E-4427-849D-E6D38972C03F}" type="pres">
      <dgm:prSet presAssocID="{D24B656B-1E40-4C88-AE1E-F3D22FAE8D21}" presName="parentNode" presStyleLbl="node1" presStyleIdx="1" presStyleCnt="4" custScaleX="141800" custScaleY="105978" custLinFactNeighborX="14982" custLinFactNeighborY="2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968B6-76D1-40C9-BCA6-F283888B7687}" type="pres">
      <dgm:prSet presAssocID="{D24B656B-1E40-4C88-AE1E-F3D22FAE8D2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6CC9A-4C96-426C-BD6B-BDA22A467D73}" type="pres">
      <dgm:prSet presAssocID="{8254D3AC-86E9-4000-98D7-FD6F310BAC91}" presName="Name25" presStyleLbl="parChTrans1D1" presStyleIdx="1" presStyleCnt="3"/>
      <dgm:spPr/>
      <dgm:t>
        <a:bodyPr/>
        <a:lstStyle/>
        <a:p>
          <a:endParaRPr lang="en-US"/>
        </a:p>
      </dgm:t>
    </dgm:pt>
    <dgm:pt modelId="{E05C64F6-B980-4126-B372-112EFC01398D}" type="pres">
      <dgm:prSet presAssocID="{D30DF1AD-9B49-49DC-9C0A-B5D04A3C1CB7}" presName="node" presStyleCnt="0"/>
      <dgm:spPr/>
    </dgm:pt>
    <dgm:pt modelId="{17A767E6-E471-44AC-B0A6-A209C4530D5F}" type="pres">
      <dgm:prSet presAssocID="{D30DF1AD-9B49-49DC-9C0A-B5D04A3C1CB7}" presName="parentNode" presStyleLbl="node1" presStyleIdx="2" presStyleCnt="4" custScaleX="127865" custScaleY="106382" custLinFactNeighborX="32404" custLinFactNeighborY="-40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D1B22-F6E3-4A16-AA1D-49F759531373}" type="pres">
      <dgm:prSet presAssocID="{D30DF1AD-9B49-49DC-9C0A-B5D04A3C1CB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E6028-8B42-400A-B049-F2EDCFBD39E4}" type="pres">
      <dgm:prSet presAssocID="{5E00BBCE-EE76-4502-926D-97EE50A62877}" presName="Name25" presStyleLbl="parChTrans1D1" presStyleIdx="2" presStyleCnt="3"/>
      <dgm:spPr/>
      <dgm:t>
        <a:bodyPr/>
        <a:lstStyle/>
        <a:p>
          <a:endParaRPr lang="en-US"/>
        </a:p>
      </dgm:t>
    </dgm:pt>
    <dgm:pt modelId="{2C939406-EA93-4644-9230-E2529199CC60}" type="pres">
      <dgm:prSet presAssocID="{E8C8DA88-365A-44AA-9BED-44EFE77EFE3B}" presName="node" presStyleCnt="0"/>
      <dgm:spPr/>
    </dgm:pt>
    <dgm:pt modelId="{5B08C36A-E59D-4C8A-AA26-6D18B905E78D}" type="pres">
      <dgm:prSet presAssocID="{E8C8DA88-365A-44AA-9BED-44EFE77EFE3B}" presName="parentNode" presStyleLbl="node1" presStyleIdx="3" presStyleCnt="4" custScaleX="121116" custScaleY="114329" custLinFactNeighborX="60305" custLinFactNeighborY="-38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B9A98-B8F6-4381-BCCA-CA2FB413F1DB}" type="pres">
      <dgm:prSet presAssocID="{E8C8DA88-365A-44AA-9BED-44EFE77EFE3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6921EF-5C62-458A-8CCD-561E85BC6EBE}" type="presOf" srcId="{F99C2A3F-E481-4BD0-8783-3045E653CABA}" destId="{457968B6-76D1-40C9-BCA6-F283888B7687}" srcOrd="0" destOrd="2" presId="urn:microsoft.com/office/officeart/2005/8/layout/radial2"/>
    <dgm:cxn modelId="{6D66B608-DDC0-4A14-8EA9-B5C38D27981C}" type="presOf" srcId="{B4A5DA43-A21C-4872-B4C0-EE970F6C510A}" destId="{DDABB789-374E-45DB-A37E-E8340182857F}" srcOrd="0" destOrd="0" presId="urn:microsoft.com/office/officeart/2005/8/layout/radial2"/>
    <dgm:cxn modelId="{91AAA138-033A-4A51-8B2E-25B5346261D5}" srcId="{D24B656B-1E40-4C88-AE1E-F3D22FAE8D21}" destId="{58FE4E1C-2F3B-467D-9BE5-25F484A52707}" srcOrd="3" destOrd="0" parTransId="{76390B27-3E5A-4661-A6D9-01D0DE63382C}" sibTransId="{D031CD41-0F84-412B-8CB6-66CE8E1BE8E9}"/>
    <dgm:cxn modelId="{EB94C7AA-4EA1-4F88-8B39-B24D418D7BCC}" type="presOf" srcId="{D24B656B-1E40-4C88-AE1E-F3D22FAE8D21}" destId="{970B5048-9C8E-4427-849D-E6D38972C03F}" srcOrd="0" destOrd="0" presId="urn:microsoft.com/office/officeart/2005/8/layout/radial2"/>
    <dgm:cxn modelId="{24635742-DD76-48DD-9483-A9D9A8FA73E6}" type="presOf" srcId="{A494507A-002E-472A-B33A-780FF7152A55}" destId="{457968B6-76D1-40C9-BCA6-F283888B7687}" srcOrd="0" destOrd="1" presId="urn:microsoft.com/office/officeart/2005/8/layout/radial2"/>
    <dgm:cxn modelId="{98EB6894-5DC8-47D7-909C-E5EFA093A227}" type="presOf" srcId="{D30DF1AD-9B49-49DC-9C0A-B5D04A3C1CB7}" destId="{17A767E6-E471-44AC-B0A6-A209C4530D5F}" srcOrd="0" destOrd="0" presId="urn:microsoft.com/office/officeart/2005/8/layout/radial2"/>
    <dgm:cxn modelId="{D75CDDEF-9B78-4F6B-9B4D-1A1F98EFD6DA}" type="presOf" srcId="{8254D3AC-86E9-4000-98D7-FD6F310BAC91}" destId="{5256CC9A-4C96-426C-BD6B-BDA22A467D73}" srcOrd="0" destOrd="0" presId="urn:microsoft.com/office/officeart/2005/8/layout/radial2"/>
    <dgm:cxn modelId="{CB002D5C-2D37-441D-B53A-A7248905CB20}" type="presOf" srcId="{357CA577-5A2A-4FC3-9135-EC50A3799521}" destId="{457968B6-76D1-40C9-BCA6-F283888B7687}" srcOrd="0" destOrd="4" presId="urn:microsoft.com/office/officeart/2005/8/layout/radial2"/>
    <dgm:cxn modelId="{BFD2A3AF-2D27-4123-ADED-5F2ADB6A5B72}" type="presOf" srcId="{E8C8DA88-365A-44AA-9BED-44EFE77EFE3B}" destId="{5B08C36A-E59D-4C8A-AA26-6D18B905E78D}" srcOrd="0" destOrd="0" presId="urn:microsoft.com/office/officeart/2005/8/layout/radial2"/>
    <dgm:cxn modelId="{48F8D203-C3BE-4130-BB36-64A3AFE301FC}" type="presOf" srcId="{0EDB657E-0E35-4B89-859B-CBB9FAA92446}" destId="{AE0D1B22-F6E3-4A16-AA1D-49F759531373}" srcOrd="0" destOrd="0" presId="urn:microsoft.com/office/officeart/2005/8/layout/radial2"/>
    <dgm:cxn modelId="{15F32659-2B8D-44D8-B488-A40DFCCAF450}" srcId="{D24B656B-1E40-4C88-AE1E-F3D22FAE8D21}" destId="{F99C2A3F-E481-4BD0-8783-3045E653CABA}" srcOrd="2" destOrd="0" parTransId="{0053B31F-59B2-46A5-97EA-15E1BC51B064}" sibTransId="{16F2AC54-5895-464C-9154-74FA2A8F38C6}"/>
    <dgm:cxn modelId="{34FB60FC-5341-4865-8AF8-5B2297336D35}" type="presOf" srcId="{4866B7DA-BC5C-4F67-A444-725AAEA4262F}" destId="{B06B9A98-B8F6-4381-BCCA-CA2FB413F1DB}" srcOrd="0" destOrd="0" presId="urn:microsoft.com/office/officeart/2005/8/layout/radial2"/>
    <dgm:cxn modelId="{8B0F25DC-F2E4-4A48-BEC9-C6E603A967FE}" srcId="{E8C8DA88-365A-44AA-9BED-44EFE77EFE3B}" destId="{54C33C68-AFB0-447F-80EE-4DE8B99E2E22}" srcOrd="3" destOrd="0" parTransId="{2814DEFB-4D83-4131-8918-8FD13B0B6026}" sibTransId="{9704ED91-4889-4509-9305-63DAF8B24C8A}"/>
    <dgm:cxn modelId="{728C2D18-667A-4ABD-A478-B3D860083DBD}" type="presOf" srcId="{89ABE43B-4EA7-4D6F-AABF-FE187D2B9DDF}" destId="{457968B6-76D1-40C9-BCA6-F283888B7687}" srcOrd="0" destOrd="0" presId="urn:microsoft.com/office/officeart/2005/8/layout/radial2"/>
    <dgm:cxn modelId="{F0E11681-2185-43E3-82B6-EB1FBF526652}" srcId="{A64A7C9A-8C7D-4E72-9951-BAA9CFCC73A0}" destId="{D30DF1AD-9B49-49DC-9C0A-B5D04A3C1CB7}" srcOrd="1" destOrd="0" parTransId="{8254D3AC-86E9-4000-98D7-FD6F310BAC91}" sibTransId="{16769E4B-E7C4-491C-9129-3B6FF5F37D8A}"/>
    <dgm:cxn modelId="{14F5B499-5FF8-4AA0-9F89-FD60AE1D183C}" type="presOf" srcId="{F39D75BA-F371-4FBD-AADF-420D72181F51}" destId="{B06B9A98-B8F6-4381-BCCA-CA2FB413F1DB}" srcOrd="0" destOrd="1" presId="urn:microsoft.com/office/officeart/2005/8/layout/radial2"/>
    <dgm:cxn modelId="{3F14D812-1918-4EDC-975B-E36CE9D90AB9}" type="presOf" srcId="{A64A7C9A-8C7D-4E72-9951-BAA9CFCC73A0}" destId="{A9C4E698-EE63-4F80-B71F-289D2740AE6B}" srcOrd="0" destOrd="0" presId="urn:microsoft.com/office/officeart/2005/8/layout/radial2"/>
    <dgm:cxn modelId="{739D44E5-68EB-4747-8770-967F081A1E84}" srcId="{D24B656B-1E40-4C88-AE1E-F3D22FAE8D21}" destId="{89ABE43B-4EA7-4D6F-AABF-FE187D2B9DDF}" srcOrd="0" destOrd="0" parTransId="{66E60EB4-7B72-4EB4-B148-0CE18C213C56}" sibTransId="{A1FF68A0-D804-4081-B2E4-C7994ACB5C5A}"/>
    <dgm:cxn modelId="{80B67A51-8D2D-4A61-BD12-3B9B4D44C309}" srcId="{A64A7C9A-8C7D-4E72-9951-BAA9CFCC73A0}" destId="{E8C8DA88-365A-44AA-9BED-44EFE77EFE3B}" srcOrd="2" destOrd="0" parTransId="{5E00BBCE-EE76-4502-926D-97EE50A62877}" sibTransId="{A5733D68-737F-428F-88D8-2E988AE4D176}"/>
    <dgm:cxn modelId="{490AA894-E9F0-416C-9288-F973B897AAF4}" srcId="{A64A7C9A-8C7D-4E72-9951-BAA9CFCC73A0}" destId="{D24B656B-1E40-4C88-AE1E-F3D22FAE8D21}" srcOrd="0" destOrd="0" parTransId="{B4A5DA43-A21C-4872-B4C0-EE970F6C510A}" sibTransId="{37A76D0C-049A-40D4-A413-D43209F8B4E2}"/>
    <dgm:cxn modelId="{7EB5FAE9-526C-4063-A2BD-EBD223129B38}" type="presOf" srcId="{57914799-8120-4FFC-9EC9-711BEAD44637}" destId="{B06B9A98-B8F6-4381-BCCA-CA2FB413F1DB}" srcOrd="0" destOrd="2" presId="urn:microsoft.com/office/officeart/2005/8/layout/radial2"/>
    <dgm:cxn modelId="{5F1C9F58-E4F2-4D4A-A72D-CE1B50F909FE}" srcId="{D24B656B-1E40-4C88-AE1E-F3D22FAE8D21}" destId="{357CA577-5A2A-4FC3-9135-EC50A3799521}" srcOrd="4" destOrd="0" parTransId="{D6CD5AC5-A59E-4C3F-ACE9-DEB7C63B0163}" sibTransId="{3102ED0C-D1C2-4EB1-8D19-9659463133F4}"/>
    <dgm:cxn modelId="{56C0D826-F575-47A9-9CFB-88926751D0A1}" type="presOf" srcId="{1AFB4AD0-8791-4F6E-9FDC-3BBABEE8FA67}" destId="{AE0D1B22-F6E3-4A16-AA1D-49F759531373}" srcOrd="0" destOrd="2" presId="urn:microsoft.com/office/officeart/2005/8/layout/radial2"/>
    <dgm:cxn modelId="{D337948D-53B5-4F2D-9916-25D52536B9A6}" srcId="{E8C8DA88-365A-44AA-9BED-44EFE77EFE3B}" destId="{4866B7DA-BC5C-4F67-A444-725AAEA4262F}" srcOrd="0" destOrd="0" parTransId="{03134A9B-9B45-4D34-AC99-9AEA91477684}" sibTransId="{EAE8BB08-2CF0-4C4B-895C-302D19739194}"/>
    <dgm:cxn modelId="{E623A39C-768C-4288-936D-DAE690870525}" srcId="{E8C8DA88-365A-44AA-9BED-44EFE77EFE3B}" destId="{57914799-8120-4FFC-9EC9-711BEAD44637}" srcOrd="2" destOrd="0" parTransId="{D2D7D063-7F66-46C4-94ED-0D0B8DA9D780}" sibTransId="{D213ECD4-09C3-4CCF-B351-6BBAD1B8D299}"/>
    <dgm:cxn modelId="{7F23BED5-B381-4414-ABC8-3A9B203ED1B3}" srcId="{D24B656B-1E40-4C88-AE1E-F3D22FAE8D21}" destId="{A494507A-002E-472A-B33A-780FF7152A55}" srcOrd="1" destOrd="0" parTransId="{39CD4D60-1149-400D-A5B1-E31B84D958FD}" sibTransId="{170D9EF6-FBC5-45EB-95EF-12953880BCAF}"/>
    <dgm:cxn modelId="{02E1AD52-EB2A-49D7-9C08-8F4D86904B39}" srcId="{D30DF1AD-9B49-49DC-9C0A-B5D04A3C1CB7}" destId="{7C7CA0C6-45F5-49FF-873D-618564A0A041}" srcOrd="1" destOrd="0" parTransId="{6117664D-B278-4FCB-B290-2B791EDE1D1D}" sibTransId="{ACC814AD-6570-4929-9B69-7F6E1E66B9B0}"/>
    <dgm:cxn modelId="{ACD16AA3-CF3A-4C85-A152-4283E182B16A}" type="presOf" srcId="{54C33C68-AFB0-447F-80EE-4DE8B99E2E22}" destId="{B06B9A98-B8F6-4381-BCCA-CA2FB413F1DB}" srcOrd="0" destOrd="3" presId="urn:microsoft.com/office/officeart/2005/8/layout/radial2"/>
    <dgm:cxn modelId="{C480DF04-5768-4048-8132-94027BBB68E4}" srcId="{D30DF1AD-9B49-49DC-9C0A-B5D04A3C1CB7}" destId="{1AFB4AD0-8791-4F6E-9FDC-3BBABEE8FA67}" srcOrd="2" destOrd="0" parTransId="{542A8301-A674-485C-B744-DE7D8C4BB49A}" sibTransId="{F0272B19-3A2C-41D4-9B71-194B4B8CA802}"/>
    <dgm:cxn modelId="{00A927E4-0FCE-4F6D-B7C2-60A5910B1767}" srcId="{D30DF1AD-9B49-49DC-9C0A-B5D04A3C1CB7}" destId="{0EDB657E-0E35-4B89-859B-CBB9FAA92446}" srcOrd="0" destOrd="0" parTransId="{89BA66C4-1D7F-43AB-B8C5-5C996072778D}" sibTransId="{A859E5AA-9E3E-496D-B665-7701AE31F9B6}"/>
    <dgm:cxn modelId="{7F1F8A23-E1C3-48B5-A66F-6A08EDBF8443}" type="presOf" srcId="{7C7CA0C6-45F5-49FF-873D-618564A0A041}" destId="{AE0D1B22-F6E3-4A16-AA1D-49F759531373}" srcOrd="0" destOrd="1" presId="urn:microsoft.com/office/officeart/2005/8/layout/radial2"/>
    <dgm:cxn modelId="{3D1BEE39-0F6B-4592-8D6C-6D752A0804BA}" type="presOf" srcId="{5E00BBCE-EE76-4502-926D-97EE50A62877}" destId="{6A1E6028-8B42-400A-B049-F2EDCFBD39E4}" srcOrd="0" destOrd="0" presId="urn:microsoft.com/office/officeart/2005/8/layout/radial2"/>
    <dgm:cxn modelId="{9FCFEAAA-C28A-4410-9B68-33406EB643A0}" srcId="{E8C8DA88-365A-44AA-9BED-44EFE77EFE3B}" destId="{F39D75BA-F371-4FBD-AADF-420D72181F51}" srcOrd="1" destOrd="0" parTransId="{4C4ED697-9E49-4C9B-9E11-EC95DF780AF9}" sibTransId="{65788DD2-BACE-48C4-A162-8FABB2F7BAE6}"/>
    <dgm:cxn modelId="{B1404B9C-EB4C-4D09-950B-8CFFDEA88325}" type="presOf" srcId="{58FE4E1C-2F3B-467D-9BE5-25F484A52707}" destId="{457968B6-76D1-40C9-BCA6-F283888B7687}" srcOrd="0" destOrd="3" presId="urn:microsoft.com/office/officeart/2005/8/layout/radial2"/>
    <dgm:cxn modelId="{73B0D74A-EC51-401E-BA22-CCA9BDE89E3A}" type="presParOf" srcId="{A9C4E698-EE63-4F80-B71F-289D2740AE6B}" destId="{01300037-9B5C-4132-9337-58CB0D0B9702}" srcOrd="0" destOrd="0" presId="urn:microsoft.com/office/officeart/2005/8/layout/radial2"/>
    <dgm:cxn modelId="{F4FB52BA-FA02-42D5-B6FE-AB8EB9C1C185}" type="presParOf" srcId="{01300037-9B5C-4132-9337-58CB0D0B9702}" destId="{9DBDB277-3391-497F-BFB5-6B5FEF3595A5}" srcOrd="0" destOrd="0" presId="urn:microsoft.com/office/officeart/2005/8/layout/radial2"/>
    <dgm:cxn modelId="{F563D486-1C10-4E64-A7A2-A6ED9DCA42B4}" type="presParOf" srcId="{9DBDB277-3391-497F-BFB5-6B5FEF3595A5}" destId="{EDBA5858-961E-40F5-9DBD-AB6932BBF4D0}" srcOrd="0" destOrd="0" presId="urn:microsoft.com/office/officeart/2005/8/layout/radial2"/>
    <dgm:cxn modelId="{649E2163-61A2-46AA-961D-85409C10370D}" type="presParOf" srcId="{9DBDB277-3391-497F-BFB5-6B5FEF3595A5}" destId="{2CB7469C-5598-4676-992B-3E4886D22456}" srcOrd="1" destOrd="0" presId="urn:microsoft.com/office/officeart/2005/8/layout/radial2"/>
    <dgm:cxn modelId="{52FF8873-9248-4DA6-A3A8-E92DF2537669}" type="presParOf" srcId="{01300037-9B5C-4132-9337-58CB0D0B9702}" destId="{DDABB789-374E-45DB-A37E-E8340182857F}" srcOrd="1" destOrd="0" presId="urn:microsoft.com/office/officeart/2005/8/layout/radial2"/>
    <dgm:cxn modelId="{12B1CF2A-C5FF-43D0-978E-6247E78FE62C}" type="presParOf" srcId="{01300037-9B5C-4132-9337-58CB0D0B9702}" destId="{6F13C62F-85C7-4DA8-86AC-67FD4F8CC58B}" srcOrd="2" destOrd="0" presId="urn:microsoft.com/office/officeart/2005/8/layout/radial2"/>
    <dgm:cxn modelId="{F37EE40C-6777-4757-95F5-4CCCEECA5514}" type="presParOf" srcId="{6F13C62F-85C7-4DA8-86AC-67FD4F8CC58B}" destId="{970B5048-9C8E-4427-849D-E6D38972C03F}" srcOrd="0" destOrd="0" presId="urn:microsoft.com/office/officeart/2005/8/layout/radial2"/>
    <dgm:cxn modelId="{29823C9E-B753-431E-9FC3-12450E5D791D}" type="presParOf" srcId="{6F13C62F-85C7-4DA8-86AC-67FD4F8CC58B}" destId="{457968B6-76D1-40C9-BCA6-F283888B7687}" srcOrd="1" destOrd="0" presId="urn:microsoft.com/office/officeart/2005/8/layout/radial2"/>
    <dgm:cxn modelId="{0EDAB9E2-8D28-4914-BCB0-1E539F7AB1EC}" type="presParOf" srcId="{01300037-9B5C-4132-9337-58CB0D0B9702}" destId="{5256CC9A-4C96-426C-BD6B-BDA22A467D73}" srcOrd="3" destOrd="0" presId="urn:microsoft.com/office/officeart/2005/8/layout/radial2"/>
    <dgm:cxn modelId="{44EA2DAE-C06F-433A-9FBD-720502127E46}" type="presParOf" srcId="{01300037-9B5C-4132-9337-58CB0D0B9702}" destId="{E05C64F6-B980-4126-B372-112EFC01398D}" srcOrd="4" destOrd="0" presId="urn:microsoft.com/office/officeart/2005/8/layout/radial2"/>
    <dgm:cxn modelId="{B4FB1300-5D9A-44C0-828C-44EB5838A489}" type="presParOf" srcId="{E05C64F6-B980-4126-B372-112EFC01398D}" destId="{17A767E6-E471-44AC-B0A6-A209C4530D5F}" srcOrd="0" destOrd="0" presId="urn:microsoft.com/office/officeart/2005/8/layout/radial2"/>
    <dgm:cxn modelId="{D1114D6C-8A9D-4457-A759-22144C1BFBC3}" type="presParOf" srcId="{E05C64F6-B980-4126-B372-112EFC01398D}" destId="{AE0D1B22-F6E3-4A16-AA1D-49F759531373}" srcOrd="1" destOrd="0" presId="urn:microsoft.com/office/officeart/2005/8/layout/radial2"/>
    <dgm:cxn modelId="{CE7631C5-FEFA-433E-AB79-3C982F18791B}" type="presParOf" srcId="{01300037-9B5C-4132-9337-58CB0D0B9702}" destId="{6A1E6028-8B42-400A-B049-F2EDCFBD39E4}" srcOrd="5" destOrd="0" presId="urn:microsoft.com/office/officeart/2005/8/layout/radial2"/>
    <dgm:cxn modelId="{BACF4924-325A-4B93-A580-6D4A8A4DE078}" type="presParOf" srcId="{01300037-9B5C-4132-9337-58CB0D0B9702}" destId="{2C939406-EA93-4644-9230-E2529199CC60}" srcOrd="6" destOrd="0" presId="urn:microsoft.com/office/officeart/2005/8/layout/radial2"/>
    <dgm:cxn modelId="{2B768559-1F74-49DC-B80D-19FB92B8A6EC}" type="presParOf" srcId="{2C939406-EA93-4644-9230-E2529199CC60}" destId="{5B08C36A-E59D-4C8A-AA26-6D18B905E78D}" srcOrd="0" destOrd="0" presId="urn:microsoft.com/office/officeart/2005/8/layout/radial2"/>
    <dgm:cxn modelId="{6AED99DC-8513-4374-B27F-817F7C002A71}" type="presParOf" srcId="{2C939406-EA93-4644-9230-E2529199CC60}" destId="{B06B9A98-B8F6-4381-BCCA-CA2FB413F1DB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2AF46-EC2D-4770-BFFB-C915C0EF1639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27FFB-CE05-408F-B924-17889D75E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27FFB-CE05-408F-B924-17889D75EE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0B71-14A6-4DB6-BBC2-BB5ECEF516F8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1B89-5464-4EBD-AA59-545D6DD4F7BB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32C7-0BE1-4213-B47D-21C78BC89820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2CC1-A8F8-437F-94B7-940BDD8998B0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C49B-837E-4B59-8DAF-454BD21F60BA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9D79-C281-412A-AAE9-9E8B1BD05772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0518-BFF4-4120-98A8-CA1795EBAFA3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337B-FA15-4480-B93F-412EFCF61401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E3532-E19D-427F-BF80-25DC08909EB9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D194-6039-4177-B6BF-F50494091C54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049B-3741-4A77-8381-BB672AE3787B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766CE4-D877-4B0B-9BF9-3F1408126158}" type="datetime1">
              <a:rPr lang="en-US" smtClean="0"/>
              <a:pPr/>
              <a:t>6/6/2016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Essential life skills training modules for dyslexics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029264"/>
          </a:xfrm>
        </p:spPr>
        <p:txBody>
          <a:bodyPr>
            <a:normAutofit fontScale="92500" lnSpcReduction="10000"/>
          </a:bodyPr>
          <a:lstStyle/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THEORETICAL  AND PRACTICAL  GUIDELINES ON THE  EDUCATIONAL  INTERVENTION  FOR  THE DYSLEXIC  CHILD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5867400"/>
            <a:ext cx="3352800" cy="854075"/>
          </a:xfrm>
        </p:spPr>
        <p:txBody>
          <a:bodyPr/>
          <a:lstStyle/>
          <a:p>
            <a:r>
              <a:rPr lang="en-US" sz="1600" dirty="0" smtClean="0"/>
              <a:t>17 -18 May 2016</a:t>
            </a:r>
            <a:endParaRPr lang="en-US" sz="16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3111" t="15150" r="46074" b="77635"/>
          <a:stretch>
            <a:fillRect/>
          </a:stretch>
        </p:blipFill>
        <p:spPr bwMode="auto">
          <a:xfrm>
            <a:off x="381000" y="457200"/>
            <a:ext cx="3429000" cy="6096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7005" y="457200"/>
            <a:ext cx="270339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ecusonAH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2500" y="381000"/>
            <a:ext cx="996700" cy="996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4"/>
          <p:cNvSpPr>
            <a:spLocks noChangeArrowheads="1"/>
          </p:cNvSpPr>
          <p:nvPr/>
        </p:nvSpPr>
        <p:spPr bwMode="auto">
          <a:xfrm>
            <a:off x="304800" y="2286000"/>
            <a:ext cx="85344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o-RO" altLang="en-US" sz="4000" b="1" dirty="0">
                <a:solidFill>
                  <a:srgbClr val="003300"/>
                </a:solidFill>
              </a:rPr>
              <a:t>          </a:t>
            </a:r>
            <a:r>
              <a:rPr lang="en-US" altLang="en-US" sz="4000" b="1" dirty="0" smtClean="0">
                <a:solidFill>
                  <a:srgbClr val="003300"/>
                </a:solidFill>
              </a:rPr>
              <a:t>or </a:t>
            </a:r>
            <a:r>
              <a:rPr lang="ro-RO" altLang="en-US" sz="4000" b="1" dirty="0" smtClean="0">
                <a:solidFill>
                  <a:srgbClr val="003300"/>
                </a:solidFill>
              </a:rPr>
              <a:t>             </a:t>
            </a:r>
            <a:endParaRPr lang="ro-RO" altLang="en-US" sz="4000" b="1" dirty="0">
              <a:solidFill>
                <a:srgbClr val="003300"/>
              </a:solidFill>
            </a:endParaRPr>
          </a:p>
          <a:p>
            <a:pPr algn="ctr" eaLnBrk="1" hangingPunct="1"/>
            <a:r>
              <a:rPr lang="ro-RO" altLang="en-US" sz="4000" b="1" dirty="0">
                <a:solidFill>
                  <a:srgbClr val="003300"/>
                </a:solidFill>
              </a:rPr>
              <a:t> – </a:t>
            </a:r>
            <a:r>
              <a:rPr lang="en-US" altLang="en-US" sz="4000" b="1" dirty="0" smtClean="0">
                <a:solidFill>
                  <a:srgbClr val="003300"/>
                </a:solidFill>
              </a:rPr>
              <a:t>change       </a:t>
            </a:r>
            <a:r>
              <a:rPr lang="ro-RO" altLang="en-US" sz="4000" b="1" dirty="0" smtClean="0">
                <a:solidFill>
                  <a:srgbClr val="003300"/>
                </a:solidFill>
              </a:rPr>
              <a:t>                 -</a:t>
            </a:r>
            <a:r>
              <a:rPr lang="en-US" altLang="en-US" sz="4000" b="1" dirty="0" smtClean="0">
                <a:solidFill>
                  <a:srgbClr val="003300"/>
                </a:solidFill>
              </a:rPr>
              <a:t>look like they are moving in       </a:t>
            </a:r>
            <a:r>
              <a:rPr lang="en-US" altLang="en-US" sz="4000" b="1" dirty="0" err="1" smtClean="0">
                <a:solidFill>
                  <a:srgbClr val="003300"/>
                </a:solidFill>
              </a:rPr>
              <a:t>ferent</a:t>
            </a:r>
            <a:r>
              <a:rPr lang="en-US" altLang="en-US" sz="4000" b="1" dirty="0" smtClean="0">
                <a:solidFill>
                  <a:srgbClr val="003300"/>
                </a:solidFill>
              </a:rPr>
              <a:t> places on the page </a:t>
            </a:r>
            <a:r>
              <a:rPr lang="ro-RO" altLang="en-US" sz="4000" b="1" dirty="0" smtClean="0">
                <a:solidFill>
                  <a:srgbClr val="003300"/>
                </a:solidFill>
              </a:rPr>
              <a:t>–</a:t>
            </a:r>
            <a:r>
              <a:rPr lang="en-US" altLang="en-US" sz="4000" b="1" dirty="0" smtClean="0">
                <a:solidFill>
                  <a:srgbClr val="003300"/>
                </a:solidFill>
              </a:rPr>
              <a:t> creating                 </a:t>
            </a:r>
            <a:r>
              <a:rPr lang="ro-RO" altLang="en-US" sz="4000" b="1" dirty="0" smtClean="0">
                <a:solidFill>
                  <a:srgbClr val="003300"/>
                </a:solidFill>
              </a:rPr>
              <a:t>    </a:t>
            </a:r>
            <a:endParaRPr lang="ro-RO" altLang="en-US" sz="4000" b="1" dirty="0">
              <a:solidFill>
                <a:srgbClr val="003300"/>
              </a:solidFill>
            </a:endParaRP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2724150" y="2362200"/>
            <a:ext cx="192405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letters</a:t>
            </a:r>
            <a:endParaRPr lang="en-US" sz="3600" kern="10" dirty="0">
              <a:ln w="0">
                <a:solidFill>
                  <a:srgbClr val="000000"/>
                </a:solidFill>
                <a:round/>
                <a:headEnd/>
                <a:tailEnd/>
              </a:ln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5848350" y="2362200"/>
            <a:ext cx="2305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words</a:t>
            </a:r>
            <a:endParaRPr lang="en-US" sz="3600" kern="10" dirty="0">
              <a:ln w="0">
                <a:solidFill>
                  <a:srgbClr val="000000"/>
                </a:solidFill>
                <a:round/>
                <a:headEnd/>
                <a:tailEnd/>
              </a:ln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429000" y="2971800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position</a:t>
            </a:r>
            <a:endParaRPr lang="en-US" sz="3600" kern="10" dirty="0">
              <a:ln w="0">
                <a:solidFill>
                  <a:srgbClr val="000000"/>
                </a:solidFill>
                <a:round/>
                <a:headEnd/>
                <a:tailEnd/>
              </a:ln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324600" y="4800600"/>
            <a:ext cx="21145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confusion</a:t>
            </a:r>
            <a:endParaRPr lang="en-US" sz="3600" kern="10" dirty="0">
              <a:ln w="0">
                <a:solidFill>
                  <a:srgbClr val="003300"/>
                </a:solidFill>
                <a:round/>
                <a:headEnd/>
                <a:tailEnd/>
              </a:ln>
              <a:solidFill>
                <a:srgbClr val="003300"/>
              </a:solidFill>
              <a:latin typeface="Arial"/>
              <a:cs typeface="Arial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5105400" y="3657600"/>
            <a:ext cx="6381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dif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12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6" grpId="0" animBg="1"/>
      <p:bldP spid="204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3850" y="188913"/>
            <a:ext cx="8435975" cy="151288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CONFUSION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left</a:t>
            </a:r>
            <a:r>
              <a:rPr lang="ro-RO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</a:rPr>
              <a:t>right, up - down</a:t>
            </a:r>
            <a:endParaRPr lang="ro-RO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651" name="WordArt 22"/>
          <p:cNvSpPr>
            <a:spLocks noChangeArrowheads="1" noChangeShapeType="1" noTextEdit="1"/>
          </p:cNvSpPr>
          <p:nvPr/>
        </p:nvSpPr>
        <p:spPr bwMode="auto">
          <a:xfrm>
            <a:off x="1979613" y="4800600"/>
            <a:ext cx="360362" cy="172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i</a:t>
            </a:r>
          </a:p>
        </p:txBody>
      </p:sp>
      <p:sp>
        <p:nvSpPr>
          <p:cNvPr id="27652" name="WordArt 24"/>
          <p:cNvSpPr>
            <a:spLocks noChangeArrowheads="1" noChangeShapeType="1" noTextEdit="1"/>
          </p:cNvSpPr>
          <p:nvPr/>
        </p:nvSpPr>
        <p:spPr bwMode="auto">
          <a:xfrm>
            <a:off x="3419475" y="4868863"/>
            <a:ext cx="360363" cy="172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</a:t>
            </a:r>
          </a:p>
        </p:txBody>
      </p:sp>
      <p:sp>
        <p:nvSpPr>
          <p:cNvPr id="27653" name="WordArt 26"/>
          <p:cNvSpPr>
            <a:spLocks noChangeArrowheads="1" noChangeShapeType="1" noTextEdit="1"/>
          </p:cNvSpPr>
          <p:nvPr/>
        </p:nvSpPr>
        <p:spPr bwMode="auto">
          <a:xfrm>
            <a:off x="5003800" y="5229225"/>
            <a:ext cx="809625" cy="1292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x</a:t>
            </a:r>
          </a:p>
        </p:txBody>
      </p:sp>
      <p:sp>
        <p:nvSpPr>
          <p:cNvPr id="27654" name="WordArt 27"/>
          <p:cNvSpPr>
            <a:spLocks noChangeArrowheads="1" noChangeShapeType="1" noTextEdit="1"/>
          </p:cNvSpPr>
          <p:nvPr/>
        </p:nvSpPr>
        <p:spPr bwMode="auto">
          <a:xfrm>
            <a:off x="6011863" y="4873625"/>
            <a:ext cx="360362" cy="172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i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971550" y="4873625"/>
            <a:ext cx="6480175" cy="1795463"/>
            <a:chOff x="612" y="2160"/>
            <a:chExt cx="4082" cy="1131"/>
          </a:xfrm>
        </p:grpSpPr>
        <p:sp>
          <p:nvSpPr>
            <p:cNvPr id="2766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612" y="2160"/>
              <a:ext cx="510" cy="10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d</a:t>
              </a:r>
            </a:p>
          </p:txBody>
        </p:sp>
        <p:sp>
          <p:nvSpPr>
            <p:cNvPr id="27668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565" y="2432"/>
              <a:ext cx="510" cy="8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s</a:t>
              </a:r>
            </a:p>
          </p:txBody>
        </p:sp>
        <p:sp>
          <p:nvSpPr>
            <p:cNvPr id="2766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517" y="2432"/>
              <a:ext cx="510" cy="8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e</a:t>
              </a:r>
            </a:p>
          </p:txBody>
        </p:sp>
        <p:sp>
          <p:nvSpPr>
            <p:cNvPr id="27670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195" y="2432"/>
              <a:ext cx="499" cy="8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a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971550" y="4868863"/>
            <a:ext cx="6553200" cy="1795462"/>
            <a:chOff x="612" y="2160"/>
            <a:chExt cx="4128" cy="1131"/>
          </a:xfrm>
        </p:grpSpPr>
        <p:sp>
          <p:nvSpPr>
            <p:cNvPr id="27663" name="WordArt 38"/>
            <p:cNvSpPr>
              <a:spLocks noChangeArrowheads="1" noChangeShapeType="1" noTextEdit="1"/>
            </p:cNvSpPr>
            <p:nvPr/>
          </p:nvSpPr>
          <p:spPr bwMode="auto">
            <a:xfrm flipH="1">
              <a:off x="4195" y="2432"/>
              <a:ext cx="545" cy="8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a</a:t>
              </a:r>
            </a:p>
          </p:txBody>
        </p:sp>
        <p:sp>
          <p:nvSpPr>
            <p:cNvPr id="27664" name="WordArt 39"/>
            <p:cNvSpPr>
              <a:spLocks noChangeArrowheads="1" noChangeShapeType="1" noTextEdit="1"/>
            </p:cNvSpPr>
            <p:nvPr/>
          </p:nvSpPr>
          <p:spPr bwMode="auto">
            <a:xfrm flipH="1">
              <a:off x="2517" y="2432"/>
              <a:ext cx="499" cy="8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e</a:t>
              </a:r>
            </a:p>
          </p:txBody>
        </p:sp>
        <p:sp>
          <p:nvSpPr>
            <p:cNvPr id="2766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612" y="2160"/>
              <a:ext cx="510" cy="10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27666" name="WordArt 41"/>
            <p:cNvSpPr>
              <a:spLocks noChangeArrowheads="1" noChangeShapeType="1" noTextEdit="1"/>
            </p:cNvSpPr>
            <p:nvPr/>
          </p:nvSpPr>
          <p:spPr bwMode="auto">
            <a:xfrm flipH="1">
              <a:off x="1565" y="2432"/>
              <a:ext cx="533" cy="8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9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s</a:t>
              </a:r>
            </a:p>
          </p:txBody>
        </p:sp>
      </p:grpSp>
      <p:sp>
        <p:nvSpPr>
          <p:cNvPr id="27657" name="WordArt 44"/>
          <p:cNvSpPr>
            <a:spLocks noChangeArrowheads="1" noChangeShapeType="1" noTextEdit="1"/>
          </p:cNvSpPr>
          <p:nvPr/>
        </p:nvSpPr>
        <p:spPr bwMode="auto">
          <a:xfrm>
            <a:off x="323850" y="1916113"/>
            <a:ext cx="208756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bun</a:t>
            </a:r>
          </a:p>
        </p:txBody>
      </p:sp>
      <p:sp>
        <p:nvSpPr>
          <p:cNvPr id="27693" name="WordArt 45"/>
          <p:cNvSpPr>
            <a:spLocks noChangeArrowheads="1" noChangeShapeType="1" noTextEdit="1"/>
          </p:cNvSpPr>
          <p:nvPr/>
        </p:nvSpPr>
        <p:spPr bwMode="auto">
          <a:xfrm>
            <a:off x="3276600" y="1916113"/>
            <a:ext cx="20891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dun</a:t>
            </a:r>
          </a:p>
        </p:txBody>
      </p:sp>
      <p:sp>
        <p:nvSpPr>
          <p:cNvPr id="27694" name="WordArt 46"/>
          <p:cNvSpPr>
            <a:spLocks noChangeArrowheads="1" noChangeShapeType="1" noTextEdit="1"/>
          </p:cNvSpPr>
          <p:nvPr/>
        </p:nvSpPr>
        <p:spPr bwMode="auto">
          <a:xfrm>
            <a:off x="6156325" y="1989138"/>
            <a:ext cx="20891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dnu</a:t>
            </a:r>
          </a:p>
        </p:txBody>
      </p:sp>
      <p:sp>
        <p:nvSpPr>
          <p:cNvPr id="27695" name="WordArt 47"/>
          <p:cNvSpPr>
            <a:spLocks noChangeArrowheads="1" noChangeShapeType="1" noTextEdit="1"/>
          </p:cNvSpPr>
          <p:nvPr/>
        </p:nvSpPr>
        <p:spPr bwMode="auto">
          <a:xfrm>
            <a:off x="323850" y="3213100"/>
            <a:ext cx="20891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pun</a:t>
            </a:r>
          </a:p>
        </p:txBody>
      </p:sp>
      <p:sp>
        <p:nvSpPr>
          <p:cNvPr id="27696" name="WordArt 48"/>
          <p:cNvSpPr>
            <a:spLocks noChangeArrowheads="1" noChangeShapeType="1" noTextEdit="1"/>
          </p:cNvSpPr>
          <p:nvPr/>
        </p:nvSpPr>
        <p:spPr bwMode="auto">
          <a:xfrm>
            <a:off x="3348038" y="3213100"/>
            <a:ext cx="20891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bnu</a:t>
            </a:r>
          </a:p>
        </p:txBody>
      </p:sp>
      <p:sp>
        <p:nvSpPr>
          <p:cNvPr id="27697" name="WordArt 49"/>
          <p:cNvSpPr>
            <a:spLocks noChangeArrowheads="1" noChangeShapeType="1" noTextEdit="1"/>
          </p:cNvSpPr>
          <p:nvPr/>
        </p:nvSpPr>
        <p:spPr bwMode="auto">
          <a:xfrm>
            <a:off x="6156325" y="3357563"/>
            <a:ext cx="20891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pnu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17 -18 May 2016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3" grpId="0" animBg="1"/>
      <p:bldP spid="27694" grpId="0" animBg="1"/>
      <p:bldP spid="27695" grpId="0" animBg="1"/>
      <p:bldP spid="27696" grpId="0" animBg="1"/>
      <p:bldP spid="276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 specific  of  dyslexia </a:t>
            </a:r>
            <a:br>
              <a:rPr lang="en-US" b="1" dirty="0" smtClean="0"/>
            </a:br>
            <a:r>
              <a:rPr lang="en-US" b="1" dirty="0" smtClean="0"/>
              <a:t>on  age  levels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600200"/>
          <a:ext cx="8610600" cy="5120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62106"/>
                <a:gridCol w="634849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Pre-primary</a:t>
                      </a:r>
                      <a:r>
                        <a:rPr lang="en-GB" b="0" dirty="0" smtClean="0"/>
                        <a:t> school students  </a:t>
                      </a:r>
                      <a:endParaRPr lang="en-US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difficulty with word pronunciation, vocabulary acquisition, fine motor skills (tying shoelaces, buttoning clothes, using writing tools), with following the logical sequence of events in a story. </a:t>
                      </a:r>
                      <a:endParaRPr lang="en-US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Primary</a:t>
                      </a:r>
                      <a:r>
                        <a:rPr lang="en-GB" dirty="0" smtClean="0"/>
                        <a:t> school students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difficulties</a:t>
                      </a:r>
                      <a:r>
                        <a:rPr lang="en-GB" baseline="0" dirty="0" smtClean="0"/>
                        <a:t> in</a:t>
                      </a:r>
                      <a:r>
                        <a:rPr lang="en-GB" dirty="0" smtClean="0"/>
                        <a:t> establish the connection between letters and sounds, in learning the alphabet and the multiplication table, in spelling and reading (letter inversion in words, confusions between similar letters / numbers).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Middle school </a:t>
                      </a:r>
                      <a:r>
                        <a:rPr lang="en-GB" dirty="0" smtClean="0"/>
                        <a:t>students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have difficulty in learning / identifying prefixes / suffixes, word roots, in word spelling and composition writing, in narrating events chronologically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High school </a:t>
                      </a:r>
                      <a:r>
                        <a:rPr lang="en-GB" dirty="0" smtClean="0"/>
                        <a:t>/ college students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have difficulty in reading and writing, in learning a foreign language, in memorizing and understanding instructions, in writing reports and unstructured essays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Adults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struggle with reading and spelling a significant number of words, with task and time planning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ecusonA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Dysgraphia</a:t>
            </a:r>
            <a:r>
              <a:rPr lang="en-GB" b="1" dirty="0" smtClean="0"/>
              <a:t> </a:t>
            </a:r>
            <a:r>
              <a:rPr lang="en-GB" dirty="0" smtClean="0"/>
              <a:t>as a disorder in the acquisition of writing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1447800"/>
            <a:ext cx="2514600" cy="2438400"/>
          </a:xfrm>
          <a:prstGeom prst="ellipse">
            <a:avLst/>
          </a:prstGeom>
          <a:solidFill>
            <a:srgbClr val="FF7C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dirty="0" smtClean="0"/>
              <a:t>Discrimination disorders and confusions between vowels and consonants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638800" y="1371600"/>
            <a:ext cx="2971800" cy="2590800"/>
          </a:xfrm>
          <a:prstGeom prst="ellipse">
            <a:avLst/>
          </a:prstGeom>
          <a:solidFill>
            <a:srgbClr val="FF33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Separation of words into syllables 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Syllables omissions –  usually of final syllables;</a:t>
            </a:r>
            <a:endParaRPr lang="en-US" dirty="0" smtClean="0">
              <a:solidFill>
                <a:schemeClr val="tx1"/>
              </a:solidFill>
            </a:endParaRPr>
          </a:p>
          <a:p>
            <a:pPr lvl="0"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10200" y="4267200"/>
            <a:ext cx="2514600" cy="2209800"/>
          </a:xfrm>
          <a:prstGeom prst="ellipse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The succession of the graphemes</a:t>
            </a:r>
          </a:p>
          <a:p>
            <a:pPr lvl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Reversal of graphemes;</a:t>
            </a:r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4114800"/>
            <a:ext cx="2819400" cy="2514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Omissions and substitution of graphemes</a:t>
            </a:r>
          </a:p>
          <a:p>
            <a:pPr lvl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Omission of final graphemes</a:t>
            </a:r>
            <a:endParaRPr lang="en-US" dirty="0" smtClean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en-GB" dirty="0" smtClean="0">
                <a:solidFill>
                  <a:srgbClr val="0070C0"/>
                </a:solidFill>
              </a:rPr>
              <a:t>Words omission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95600" y="2286000"/>
            <a:ext cx="2590800" cy="2590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Prepositions and conjunctions omission</a:t>
            </a:r>
            <a:endParaRPr lang="en-US" dirty="0" smtClean="0">
              <a:solidFill>
                <a:srgbClr val="002060"/>
              </a:solidFill>
            </a:endParaRPr>
          </a:p>
          <a:p>
            <a:pPr lvl="0" algn="ctr">
              <a:buNone/>
            </a:pPr>
            <a:r>
              <a:rPr lang="en-GB" b="1" dirty="0" err="1" smtClean="0">
                <a:solidFill>
                  <a:srgbClr val="FFC000"/>
                </a:solidFill>
              </a:rPr>
              <a:t>Motric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disgraphy</a:t>
            </a:r>
            <a:endParaRPr lang="en-US" b="1" dirty="0" smtClean="0">
              <a:solidFill>
                <a:srgbClr val="FFC000"/>
              </a:solidFill>
            </a:endParaRPr>
          </a:p>
          <a:p>
            <a:pPr lvl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Mirror writing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 descr="ecusonA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371600"/>
            <a:ext cx="6599225" cy="4260505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ecusonA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Dyscalculia -  </a:t>
            </a:r>
            <a:r>
              <a:rPr lang="en-GB" sz="4000" dirty="0" smtClean="0"/>
              <a:t>disorder in the acquisition of mathematical notions </a:t>
            </a:r>
            <a:endParaRPr lang="en-US" sz="40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600200" y="1828800"/>
            <a:ext cx="2590800" cy="2212848"/>
          </a:xfrm>
          <a:prstGeom prst="flowChartAlternateProcess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GB" dirty="0" smtClean="0"/>
              <a:t>is the correspondent of dyslexia in mathematics, affecting the capacity of understanding the number concept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4191000"/>
            <a:ext cx="2590800" cy="2286000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GB" dirty="0" smtClean="0"/>
              <a:t>consists in weak results only as far as mathematics is concerned, without affecting the cognitive functioning. 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4191000" y="4419600"/>
            <a:ext cx="2971800" cy="2057400"/>
          </a:xfrm>
          <a:prstGeom prst="flowChartAlternateProcess">
            <a:avLst/>
          </a:prstGeom>
          <a:solidFill>
            <a:srgbClr val="FFCC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GB" dirty="0" smtClean="0"/>
              <a:t>cannot integrate numbers and their symbols, from the cognitive point of view. </a:t>
            </a:r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4419600" y="1828800"/>
            <a:ext cx="2743200" cy="25146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child suffering from dyscalculia</a:t>
            </a:r>
            <a:r>
              <a:rPr lang="en-US" dirty="0" smtClean="0"/>
              <a:t> </a:t>
            </a:r>
            <a:r>
              <a:rPr lang="en-GB" dirty="0" smtClean="0"/>
              <a:t>is able to prove a </a:t>
            </a:r>
            <a:r>
              <a:rPr lang="en-GB" b="1" dirty="0" smtClean="0"/>
              <a:t>normal level of intelligence or even a level above normal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discalcul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990600"/>
            <a:ext cx="6248400" cy="490103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GB" b="1" dirty="0" err="1" smtClean="0"/>
              <a:t>Psychomotricity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   </a:t>
            </a:r>
          </a:p>
          <a:p>
            <a:pPr algn="ctr">
              <a:buNone/>
            </a:pPr>
            <a:r>
              <a:rPr lang="en-GB" dirty="0" smtClean="0"/>
              <a:t>It is about the global approach of a person, </a:t>
            </a:r>
          </a:p>
          <a:p>
            <a:pPr algn="ctr">
              <a:buNone/>
            </a:pPr>
            <a:r>
              <a:rPr lang="en-GB" dirty="0" smtClean="0"/>
              <a:t>where </a:t>
            </a:r>
          </a:p>
          <a:p>
            <a:pPr algn="ctr">
              <a:buNone/>
            </a:pPr>
            <a:r>
              <a:rPr lang="en-GB" dirty="0" smtClean="0"/>
              <a:t>interactions between </a:t>
            </a:r>
            <a:r>
              <a:rPr lang="en-GB" b="1" dirty="0" err="1" smtClean="0"/>
              <a:t>motricity</a:t>
            </a:r>
            <a:r>
              <a:rPr lang="en-GB" dirty="0" smtClean="0"/>
              <a:t> (tonus, posture, movements etc.) and </a:t>
            </a:r>
            <a:r>
              <a:rPr lang="en-GB" b="1" dirty="0" smtClean="0"/>
              <a:t>psychic</a:t>
            </a:r>
            <a:r>
              <a:rPr lang="en-GB" dirty="0" smtClean="0"/>
              <a:t> (emotions, imagination, intention etc.)  are constant.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ecusonA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" y="6096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971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Psychomotor  </a:t>
            </a:r>
          </a:p>
          <a:p>
            <a:pPr algn="ctr"/>
            <a:r>
              <a:rPr lang="en-GB" sz="2400" b="1" dirty="0" smtClean="0"/>
              <a:t>disorders</a:t>
            </a:r>
            <a:endParaRPr lang="en-US" sz="2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GB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Training  module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9" name="Picture 8" descr="13238989_1079648258760797_8925225047507588235_n.jpg"/>
          <p:cNvPicPr>
            <a:picLocks noChangeAspect="1"/>
          </p:cNvPicPr>
          <p:nvPr/>
        </p:nvPicPr>
        <p:blipFill>
          <a:blip r:embed="rId2" cstate="print"/>
          <a:srcRect l="7037" t="26667" b="34444"/>
          <a:stretch>
            <a:fillRect/>
          </a:stretch>
        </p:blipFill>
        <p:spPr>
          <a:xfrm>
            <a:off x="381000" y="1447800"/>
            <a:ext cx="4781550" cy="2667000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10" name="Picture 9" descr="20160518_154801.jpg"/>
          <p:cNvPicPr>
            <a:picLocks noChangeAspect="1"/>
          </p:cNvPicPr>
          <p:nvPr/>
        </p:nvPicPr>
        <p:blipFill>
          <a:blip r:embed="rId3" cstate="print"/>
          <a:srcRect l="13402" t="10653" r="20619" b="20619"/>
          <a:stretch>
            <a:fillRect/>
          </a:stretch>
        </p:blipFill>
        <p:spPr>
          <a:xfrm>
            <a:off x="5257800" y="4191000"/>
            <a:ext cx="3657600" cy="2286000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6" name="Picture 5" descr="13235735_1081248578600765_108804360_n.jpg"/>
          <p:cNvPicPr>
            <a:picLocks noChangeAspect="1"/>
          </p:cNvPicPr>
          <p:nvPr/>
        </p:nvPicPr>
        <p:blipFill>
          <a:blip r:embed="rId4" cstate="print"/>
          <a:srcRect l="25000" t="17778" r="4167" b="24445"/>
          <a:stretch>
            <a:fillRect/>
          </a:stretch>
        </p:blipFill>
        <p:spPr>
          <a:xfrm>
            <a:off x="5410200" y="1828800"/>
            <a:ext cx="3200400" cy="1957892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7" name="Picture 6" descr="13281765_1081248801934076_2071101992_n.jpg"/>
          <p:cNvPicPr>
            <a:picLocks noChangeAspect="1"/>
          </p:cNvPicPr>
          <p:nvPr/>
        </p:nvPicPr>
        <p:blipFill>
          <a:blip r:embed="rId5" cstate="print"/>
          <a:srcRect t="17778" b="16667"/>
          <a:stretch>
            <a:fillRect/>
          </a:stretch>
        </p:blipFill>
        <p:spPr>
          <a:xfrm>
            <a:off x="457200" y="4343400"/>
            <a:ext cx="4419600" cy="2172970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11" descr="ecusonAH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Dyslexia – general information 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Basic academic abilities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Social Life Skills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Basic psychomotor skills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Family and Teacher Support System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Lesson plans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Appendix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Bibliography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17 -18 May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ecusonA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220807_1018915391523775_818007778492354397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71" t="27089" b="12152"/>
          <a:stretch>
            <a:fillRect/>
          </a:stretch>
        </p:blipFill>
        <p:spPr>
          <a:xfrm>
            <a:off x="1143000" y="3124200"/>
            <a:ext cx="7006130" cy="2667000"/>
          </a:xfrm>
          <a:ln>
            <a:solidFill>
              <a:srgbClr val="FF5050"/>
            </a:solidFill>
          </a:ln>
        </p:spPr>
      </p:pic>
      <p:pic>
        <p:nvPicPr>
          <p:cNvPr id="5" name="Picture 4" descr="13240761_1018915741523740_487583283163494730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33400"/>
            <a:ext cx="3581400" cy="2286000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6" name="Picture 5" descr="13256452_1018915624857085_2367732201697217361_n.jpg"/>
          <p:cNvPicPr>
            <a:picLocks noChangeAspect="1"/>
          </p:cNvPicPr>
          <p:nvPr/>
        </p:nvPicPr>
        <p:blipFill>
          <a:blip r:embed="rId4" cstate="print"/>
          <a:srcRect t="21293" b="8440"/>
          <a:stretch>
            <a:fillRect/>
          </a:stretch>
        </p:blipFill>
        <p:spPr>
          <a:xfrm>
            <a:off x="228600" y="533400"/>
            <a:ext cx="4876800" cy="2266682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0518_141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132" b="24661"/>
          <a:stretch>
            <a:fillRect/>
          </a:stretch>
        </p:blipFill>
        <p:spPr>
          <a:xfrm>
            <a:off x="2895600" y="1524000"/>
            <a:ext cx="5759978" cy="2288102"/>
          </a:xfrm>
          <a:ln>
            <a:solidFill>
              <a:srgbClr val="FF5050"/>
            </a:solidFill>
          </a:ln>
        </p:spPr>
      </p:pic>
      <p:pic>
        <p:nvPicPr>
          <p:cNvPr id="6" name="Picture 5" descr="20160518_141544.jpg"/>
          <p:cNvPicPr>
            <a:picLocks noChangeAspect="1"/>
          </p:cNvPicPr>
          <p:nvPr/>
        </p:nvPicPr>
        <p:blipFill>
          <a:blip r:embed="rId3" cstate="print"/>
          <a:srcRect l="32500" t="34723" r="16667" b="29167"/>
          <a:stretch>
            <a:fillRect/>
          </a:stretch>
        </p:blipFill>
        <p:spPr>
          <a:xfrm>
            <a:off x="304800" y="3886200"/>
            <a:ext cx="5882053" cy="2507105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09600" y="228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Training module </a:t>
            </a:r>
          </a:p>
        </p:txBody>
      </p:sp>
      <p:pic>
        <p:nvPicPr>
          <p:cNvPr id="8" name="Picture 7" descr="13265938_1079649415427348_2928142998068444873_n.jpg"/>
          <p:cNvPicPr>
            <a:picLocks noChangeAspect="1"/>
          </p:cNvPicPr>
          <p:nvPr/>
        </p:nvPicPr>
        <p:blipFill>
          <a:blip r:embed="rId4" cstate="print"/>
          <a:srcRect l="10638" t="11348" r="8511" b="23404"/>
          <a:stretch>
            <a:fillRect/>
          </a:stretch>
        </p:blipFill>
        <p:spPr>
          <a:xfrm>
            <a:off x="6477000" y="4267200"/>
            <a:ext cx="2438400" cy="1600200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9" name="Picture 8" descr="20160518_141451.jpg"/>
          <p:cNvPicPr>
            <a:picLocks noChangeAspect="1"/>
          </p:cNvPicPr>
          <p:nvPr/>
        </p:nvPicPr>
        <p:blipFill>
          <a:blip r:embed="rId5" cstate="print"/>
          <a:srcRect l="9000" t="15000" r="10000" b="20000"/>
          <a:stretch>
            <a:fillRect/>
          </a:stretch>
        </p:blipFill>
        <p:spPr>
          <a:xfrm>
            <a:off x="152400" y="1828800"/>
            <a:ext cx="2690446" cy="1600200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" name="Picture 11" descr="ecusonAH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GB" b="1" dirty="0" smtClean="0"/>
              <a:t>Social Life Skills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GB" dirty="0" smtClean="0"/>
              <a:t>Notes for Teachers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Emphatic Skills Activities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Self-Awareness Activities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Controlling the Emotions Activities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Decision Making Activities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Coping With Stress Activities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Communication Skills Activities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Group Work and Cooperation Activities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Conflict Resolution/ Problem Solving Activities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ecusonA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Training module </a:t>
            </a:r>
            <a:br>
              <a:rPr lang="en-GB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3" descr="20160518_161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570" r="20705" b="7401"/>
          <a:stretch>
            <a:fillRect/>
          </a:stretch>
        </p:blipFill>
        <p:spPr>
          <a:xfrm>
            <a:off x="457200" y="1371600"/>
            <a:ext cx="3561866" cy="1981200"/>
          </a:xfrm>
          <a:ln>
            <a:solidFill>
              <a:srgbClr val="FF5050"/>
            </a:solidFill>
          </a:ln>
        </p:spPr>
      </p:pic>
      <p:pic>
        <p:nvPicPr>
          <p:cNvPr id="5" name="Picture 4" descr="20160518_161425.jpg"/>
          <p:cNvPicPr>
            <a:picLocks noChangeAspect="1"/>
          </p:cNvPicPr>
          <p:nvPr/>
        </p:nvPicPr>
        <p:blipFill>
          <a:blip r:embed="rId3" cstate="print"/>
          <a:srcRect l="21945" t="23611" r="11667"/>
          <a:stretch>
            <a:fillRect/>
          </a:stretch>
        </p:blipFill>
        <p:spPr>
          <a:xfrm>
            <a:off x="4648200" y="1371600"/>
            <a:ext cx="2971800" cy="2051660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7" name="Picture 6" descr="20160518_161526.jpg"/>
          <p:cNvPicPr>
            <a:picLocks noChangeAspect="1"/>
          </p:cNvPicPr>
          <p:nvPr/>
        </p:nvPicPr>
        <p:blipFill>
          <a:blip r:embed="rId4" cstate="print"/>
          <a:srcRect l="12500" t="33333"/>
          <a:stretch>
            <a:fillRect/>
          </a:stretch>
        </p:blipFill>
        <p:spPr>
          <a:xfrm>
            <a:off x="1219200" y="3581401"/>
            <a:ext cx="6553200" cy="2895600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 descr="ecusonAH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Family and Teacher Support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The Educational Programme about Informing</a:t>
            </a:r>
          </a:p>
          <a:p>
            <a:pPr>
              <a:buNone/>
            </a:pPr>
            <a:r>
              <a:rPr lang="en-GB" dirty="0" smtClean="0"/>
              <a:t>Parents on the Developmental Periods of Children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The Educational Programme to Improve Problem</a:t>
            </a:r>
          </a:p>
          <a:p>
            <a:pPr>
              <a:buNone/>
            </a:pPr>
            <a:r>
              <a:rPr lang="en-GB" dirty="0" smtClean="0"/>
              <a:t>Solving Skills of Parents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Information Notes-Four Common Family Types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Basic Needs Of the Family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Common Attitudes of Parents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ecusonA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0518_142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295400"/>
            <a:ext cx="3466836" cy="2080102"/>
          </a:xfrm>
          <a:ln>
            <a:solidFill>
              <a:srgbClr val="FF5050"/>
            </a:solidFill>
          </a:ln>
        </p:spPr>
      </p:pic>
      <p:pic>
        <p:nvPicPr>
          <p:cNvPr id="5" name="Picture 4" descr="20160518_143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819400"/>
            <a:ext cx="3683000" cy="2209800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6" name="Picture 5" descr="20160518_1428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581400"/>
            <a:ext cx="4064000" cy="2438400"/>
          </a:xfrm>
          <a:prstGeom prst="rect">
            <a:avLst/>
          </a:prstGeom>
          <a:ln>
            <a:solidFill>
              <a:srgbClr val="FF5050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8" descr="ecusonAH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1066800"/>
            <a:ext cx="3966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Training module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015288" cy="5635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training module evaluation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May,2016</a:t>
            </a:r>
            <a:endParaRPr lang="ro-RO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2331422"/>
            <a:ext cx="8305800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tabLst>
                <a:tab pos="365125" algn="l"/>
              </a:tabLst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training module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content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5125" algn="l"/>
              </a:tabLst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lvl="0" indent="-228600" eaLnBrk="0" hangingPunct="0">
              <a:buFontTx/>
              <a:buAutoNum type="arabicPeriod"/>
              <a:tabLst>
                <a:tab pos="365125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training module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was met my expectations a rate of…%: </a:t>
            </a:r>
          </a:p>
          <a:p>
            <a:pPr marL="228600" lvl="0" indent="-228600" algn="r" eaLnBrk="0" hangingPunct="0">
              <a:tabLst>
                <a:tab pos="365125" algn="l"/>
              </a:tabLst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53% responded with 100%, 47% between 70-90%</a:t>
            </a:r>
            <a:endParaRPr kumimoji="0" lang="de-DE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365125" algn="l"/>
              </a:tabLst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02.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was </a:t>
            </a:r>
            <a:r>
              <a:rPr lang="ro-RO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easy to understand</a:t>
            </a:r>
            <a:r>
              <a:rPr lang="en-US" sz="2000" b="1" dirty="0" smtClean="0" bmk="Text2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..%:  </a:t>
            </a:r>
          </a:p>
          <a:p>
            <a:pPr lvl="0" algn="r" eaLnBrk="0" hangingPunct="0">
              <a:tabLst>
                <a:tab pos="365125" algn="l"/>
              </a:tabLst>
            </a:pPr>
            <a:r>
              <a:rPr lang="en-US" i="1" dirty="0" smtClean="0" bmk="Text2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53% responded with 100%, 47% different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l" eaLnBrk="0" hangingPunct="0">
              <a:tabLst>
                <a:tab pos="365125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03. </a:t>
            </a:r>
            <a:r>
              <a:rPr lang="ro-RO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novelty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degree </a:t>
            </a:r>
            <a:r>
              <a:rPr lang="ro-RO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…%: </a:t>
            </a:r>
          </a:p>
          <a:p>
            <a:pPr lvl="0" algn="r" eaLnBrk="0" hangingPunct="0">
              <a:tabLst>
                <a:tab pos="365125" algn="l"/>
              </a:tabLst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20% responded by 100%, 33% answered between 60% and 90%, 47% between 20% and 50%</a:t>
            </a:r>
          </a:p>
          <a:p>
            <a:pPr lvl="0" algn="l" eaLnBrk="0" hangingPunct="0">
              <a:tabLst>
                <a:tab pos="365125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04. I believe that is practical benefits represent...%:</a:t>
            </a:r>
            <a:r>
              <a:rPr kumimoji="0" lang="ro-RO" sz="2000" b="1" i="0" u="none" strike="noStrike" cap="none" normalizeH="0" baseline="0" dirty="0" smtClean="0" bmk="Text4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 bmk="Text4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r" eaLnBrk="0" hangingPunct="0">
              <a:tabLst>
                <a:tab pos="365125" algn="l"/>
              </a:tabLst>
            </a:pPr>
            <a:r>
              <a:rPr lang="en-US" i="1" dirty="0" smtClean="0" bmk="Text4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43% responded with 100%, 25% between 60% and 90%, 35%  under 60%</a:t>
            </a:r>
            <a:endParaRPr kumimoji="0" lang="de-DE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AutoShape 4" descr="Imagini pentru evalu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www.cyberall-access.com/uploads/9/3/0/5/9305505/7983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96619"/>
            <a:ext cx="1767366" cy="17602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015288" cy="4873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The training module</a:t>
            </a:r>
            <a:r>
              <a:rPr lang="ro-RO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proceedings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May,2016</a:t>
            </a:r>
            <a:endParaRPr lang="ro-RO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905001"/>
          <a:ext cx="8077198" cy="387410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83269"/>
                <a:gridCol w="1087315"/>
                <a:gridCol w="698988"/>
                <a:gridCol w="698988"/>
                <a:gridCol w="854319"/>
                <a:gridCol w="691759"/>
                <a:gridCol w="162560"/>
              </a:tblGrid>
              <a:tr h="546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Completely agree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Rather agree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Rather disagree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Disagree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523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trainers </a:t>
                      </a:r>
                      <a:r>
                        <a:rPr kumimoji="0" lang="en-US" sz="12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succeded</a:t>
                      </a:r>
                      <a:r>
                        <a:rPr kumimoji="0"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 getting my attention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90%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10%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523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interactivity in session 1 was at a high level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89%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11%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301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interactivity in session 2 was at a high level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831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The p</a:t>
                      </a:r>
                      <a:r>
                        <a:rPr lang="ro-RO" sz="1200" b="1" dirty="0" err="1" smtClean="0">
                          <a:solidFill>
                            <a:srgbClr val="002060"/>
                          </a:solidFill>
                        </a:rPr>
                        <a:t>resentations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200" b="1" dirty="0" err="1" smtClean="0">
                          <a:solidFill>
                            <a:srgbClr val="002060"/>
                          </a:solidFill>
                        </a:rPr>
                        <a:t>caught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200" b="1" dirty="0" err="1" smtClean="0">
                          <a:solidFill>
                            <a:srgbClr val="002060"/>
                          </a:solidFill>
                        </a:rPr>
                        <a:t>my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200" b="1" dirty="0" err="1" smtClean="0">
                          <a:solidFill>
                            <a:srgbClr val="002060"/>
                          </a:solidFill>
                        </a:rPr>
                        <a:t>attention</a:t>
                      </a:r>
                      <a:endParaRPr lang="ro-RO" sz="1200" b="1" dirty="0">
                        <a:solidFill>
                          <a:srgbClr val="002060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81%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19%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5119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My energy level was the same during the training due to sufficient breaks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</a:rPr>
                        <a:t>73%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</a:rPr>
                        <a:t>22%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</a:rPr>
                        <a:t>4%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</a:rPr>
                        <a:t>1%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2988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used methods have helped me to understand the topic of dyslexia better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70%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21%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-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6%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3%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015288" cy="13716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c)Aspects related to the book entitled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“Theoretical and Practical-applicative Orientations Regarding Educational Intervention on the Dyslexic Child”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b="1" dirty="0" smtClean="0">
                <a:solidFill>
                  <a:srgbClr val="002060"/>
                </a:solidFill>
              </a:rPr>
              <a:t/>
            </a:r>
            <a:br>
              <a:rPr lang="en-US" sz="1800" b="1" dirty="0" smtClean="0">
                <a:solidFill>
                  <a:srgbClr val="002060"/>
                </a:solidFill>
              </a:rPr>
            </a:b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May,2016</a:t>
            </a:r>
            <a:endParaRPr lang="ro-RO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819400"/>
          <a:ext cx="8077198" cy="18164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83269"/>
                <a:gridCol w="1087315"/>
                <a:gridCol w="698988"/>
                <a:gridCol w="698988"/>
                <a:gridCol w="854319"/>
                <a:gridCol w="691759"/>
                <a:gridCol w="162560"/>
              </a:tblGrid>
              <a:tr h="546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Completely agree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Rather agree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Rather disagree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Disagree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523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kumimoji="0" lang="ro-RO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book has an attractive design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</a:rPr>
                        <a:t>75%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</a:rPr>
                        <a:t>14%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523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o-RO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book has pedagogical utility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</a:rPr>
                        <a:t>85%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</a:rPr>
                        <a:t>15%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301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o-RO" sz="18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book has a clear content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</a:rPr>
                        <a:t>78%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May,2016</a:t>
            </a:r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457200" y="1066800"/>
            <a:ext cx="8001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d)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Suggestions for improving the seminar’s quality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429000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How can we cover a larger target group (parents)</a:t>
            </a:r>
          </a:p>
          <a:p>
            <a:pPr lvl="0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 larger number of such seminars for teachers who come from different fields</a:t>
            </a:r>
          </a:p>
          <a:p>
            <a:pPr lvl="0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Adding therapy elements designed for dyslexia</a:t>
            </a:r>
          </a:p>
          <a:p>
            <a:pPr lvl="0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Practical examples</a:t>
            </a:r>
          </a:p>
          <a:p>
            <a:pPr lvl="0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Interactive activities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Learning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2800" dirty="0" smtClean="0"/>
              <a:t>disorders  manifested</a:t>
            </a:r>
          </a:p>
          <a:p>
            <a:pPr algn="ctr">
              <a:buNone/>
            </a:pPr>
            <a:r>
              <a:rPr lang="en-GB" sz="2800" b="1" dirty="0" smtClean="0"/>
              <a:t>in </a:t>
            </a:r>
          </a:p>
          <a:p>
            <a:pPr algn="ctr">
              <a:buNone/>
            </a:pPr>
            <a:r>
              <a:rPr lang="en-GB" sz="2800" b="1" dirty="0" smtClean="0"/>
              <a:t>the acquisition  and use of listening, speaking, reading, writing, reasoning, mathematical skills and social competence </a:t>
            </a:r>
          </a:p>
          <a:p>
            <a:pPr algn="ctr">
              <a:buNone/>
            </a:pPr>
            <a:endParaRPr lang="en-GB" sz="2800" b="1" dirty="0" smtClean="0"/>
          </a:p>
          <a:p>
            <a:pPr algn="ctr">
              <a:buNone/>
            </a:pPr>
            <a:endParaRPr lang="en-GB" sz="2800" b="1" dirty="0" smtClean="0"/>
          </a:p>
          <a:p>
            <a:pPr algn="ctr">
              <a:buNone/>
            </a:pPr>
            <a:r>
              <a:rPr lang="en-GB" sz="2800" dirty="0" smtClean="0"/>
              <a:t>a </a:t>
            </a:r>
            <a:r>
              <a:rPr lang="en-GB" sz="2800" u="sng" dirty="0" smtClean="0"/>
              <a:t>dysfunction of the central nervous system</a:t>
            </a:r>
            <a:endParaRPr lang="en-US" sz="2800" u="sng" dirty="0"/>
          </a:p>
        </p:txBody>
      </p:sp>
      <p:sp>
        <p:nvSpPr>
          <p:cNvPr id="4" name="Down Arrow 3"/>
          <p:cNvSpPr/>
          <p:nvPr/>
        </p:nvSpPr>
        <p:spPr>
          <a:xfrm>
            <a:off x="3048000" y="4343400"/>
            <a:ext cx="26182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due   to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ecusonA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ro-RO" dirty="0" smtClean="0"/>
              <a:t>„</a:t>
            </a:r>
            <a:r>
              <a:rPr lang="en-US" dirty="0" smtClean="0"/>
              <a:t>tree”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ecusonA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  <p:pic>
        <p:nvPicPr>
          <p:cNvPr id="9" name="Picture 8" descr="13254390_1081247055267584_3281838669613048995_n.jpg"/>
          <p:cNvPicPr>
            <a:picLocks noChangeAspect="1"/>
          </p:cNvPicPr>
          <p:nvPr/>
        </p:nvPicPr>
        <p:blipFill>
          <a:blip r:embed="rId3" cstate="print"/>
          <a:srcRect l="11482" t="13333" r="14444" b="16666"/>
          <a:stretch>
            <a:fillRect/>
          </a:stretch>
        </p:blipFill>
        <p:spPr>
          <a:xfrm>
            <a:off x="4876800" y="2514600"/>
            <a:ext cx="2895600" cy="3648456"/>
          </a:xfrm>
          <a:prstGeom prst="rect">
            <a:avLst/>
          </a:prstGeom>
          <a:ln>
            <a:solidFill>
              <a:srgbClr val="FF5050"/>
            </a:solidFill>
          </a:ln>
        </p:spPr>
      </p:pic>
      <p:pic>
        <p:nvPicPr>
          <p:cNvPr id="11" name="Picture 10" descr="20160518_162233.jpg"/>
          <p:cNvPicPr>
            <a:picLocks noChangeAspect="1"/>
          </p:cNvPicPr>
          <p:nvPr/>
        </p:nvPicPr>
        <p:blipFill>
          <a:blip r:embed="rId4" cstate="print"/>
          <a:srcRect t="9259" b="9259"/>
          <a:stretch>
            <a:fillRect/>
          </a:stretch>
        </p:blipFill>
        <p:spPr>
          <a:xfrm>
            <a:off x="1066800" y="2438400"/>
            <a:ext cx="2646911" cy="3594570"/>
          </a:xfrm>
          <a:prstGeom prst="rect">
            <a:avLst/>
          </a:prstGeom>
          <a:ln>
            <a:solidFill>
              <a:srgbClr val="FF5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447800"/>
            <a:ext cx="4724400" cy="4062984"/>
          </a:xfrm>
          <a:prstGeom prst="rect">
            <a:avLst/>
          </a:prstGeom>
          <a:ln>
            <a:solidFill>
              <a:srgbClr val="FF5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8674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Learning</a:t>
            </a:r>
            <a:r>
              <a:rPr lang="en-GB" b="1" i="1" dirty="0" smtClean="0"/>
              <a:t> </a:t>
            </a:r>
            <a:r>
              <a:rPr lang="en-GB" b="1" dirty="0" smtClean="0"/>
              <a:t>difficulties</a:t>
            </a:r>
            <a:r>
              <a:rPr lang="en-GB" b="1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 smtClean="0"/>
          </a:p>
          <a:p>
            <a:endParaRPr lang="en-GB" b="1" i="1" dirty="0" smtClean="0"/>
          </a:p>
          <a:p>
            <a:pPr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3657600"/>
            <a:ext cx="4343400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are not explained 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by lack of exercise or motivation, 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by emotional factors or inadequate educational intervention. </a:t>
            </a:r>
          </a:p>
        </p:txBody>
      </p:sp>
      <p:sp>
        <p:nvSpPr>
          <p:cNvPr id="5" name="Left Arrow Callout 4"/>
          <p:cNvSpPr/>
          <p:nvPr/>
        </p:nvSpPr>
        <p:spPr>
          <a:xfrm>
            <a:off x="5029200" y="2514600"/>
            <a:ext cx="3581400" cy="3886200"/>
          </a:xfrm>
          <a:prstGeom prst="leftArrowCallout">
            <a:avLst>
              <a:gd name="adj1" fmla="val 16813"/>
              <a:gd name="adj2" fmla="val 25000"/>
              <a:gd name="adj3" fmla="val 2711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affect children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 with normal cognitive abilities but who experience </a:t>
            </a:r>
            <a:r>
              <a:rPr lang="en-GB" sz="2000" b="1" dirty="0" smtClean="0">
                <a:solidFill>
                  <a:schemeClr val="tx1"/>
                </a:solidFill>
              </a:rPr>
              <a:t>specific 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academic-related difficulties (reading, writing, mathematical skills)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litere colorate.jpg"/>
          <p:cNvPicPr>
            <a:picLocks noChangeAspect="1"/>
          </p:cNvPicPr>
          <p:nvPr/>
        </p:nvPicPr>
        <p:blipFill>
          <a:blip r:embed="rId2" cstate="print"/>
          <a:srcRect l="6531" t="3011" r="8571" b="3652"/>
          <a:stretch>
            <a:fillRect/>
          </a:stretch>
        </p:blipFill>
        <p:spPr>
          <a:xfrm>
            <a:off x="838200" y="990600"/>
            <a:ext cx="766916" cy="182880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cifre.jpg"/>
          <p:cNvPicPr>
            <a:picLocks noChangeAspect="1"/>
          </p:cNvPicPr>
          <p:nvPr/>
        </p:nvPicPr>
        <p:blipFill>
          <a:blip r:embed="rId3" cstate="print"/>
          <a:srcRect l="7082" r="8992" b="6595"/>
          <a:stretch>
            <a:fillRect/>
          </a:stretch>
        </p:blipFill>
        <p:spPr>
          <a:xfrm flipH="1">
            <a:off x="2895600" y="1447800"/>
            <a:ext cx="2133600" cy="1295400"/>
          </a:xfrm>
          <a:prstGeom prst="rect">
            <a:avLst/>
          </a:prstGeom>
        </p:spPr>
      </p:pic>
      <p:pic>
        <p:nvPicPr>
          <p:cNvPr id="8" name="Picture 7" descr="dislexia.jpg"/>
          <p:cNvPicPr>
            <a:picLocks noChangeAspect="1"/>
          </p:cNvPicPr>
          <p:nvPr/>
        </p:nvPicPr>
        <p:blipFill>
          <a:blip r:embed="rId4" cstate="print"/>
          <a:srcRect l="3934" t="3333" r="31574" b="64444"/>
          <a:stretch>
            <a:fillRect/>
          </a:stretch>
        </p:blipFill>
        <p:spPr>
          <a:xfrm>
            <a:off x="6172200" y="1066800"/>
            <a:ext cx="2057400" cy="121764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ecusonAH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1524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/>
              <a:t>Basic academic 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Lexical acquisition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2800" b="1" dirty="0" smtClean="0"/>
              <a:t>Dyslexia</a:t>
            </a:r>
            <a:r>
              <a:rPr lang="en-GB" sz="2800" dirty="0" smtClean="0"/>
              <a:t> as a lexical acquisition disorder</a:t>
            </a:r>
            <a:endParaRPr lang="en-US" sz="2800" dirty="0" smtClean="0"/>
          </a:p>
          <a:p>
            <a:pPr algn="ctr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Writing acquisition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2800" b="1" dirty="0" err="1" smtClean="0"/>
              <a:t>Dysgraphia</a:t>
            </a:r>
            <a:r>
              <a:rPr lang="en-GB" sz="2800" dirty="0" smtClean="0"/>
              <a:t> as a writing acquisition disorder</a:t>
            </a:r>
            <a:endParaRPr lang="en-US" sz="2800" dirty="0" smtClean="0"/>
          </a:p>
          <a:p>
            <a:pPr algn="ctr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Mathematical calculus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2800" b="1" dirty="0" smtClean="0"/>
              <a:t>Dyscalculia</a:t>
            </a:r>
            <a:r>
              <a:rPr lang="en-GB" sz="2800" dirty="0" smtClean="0"/>
              <a:t> as a mathematical disability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ecusonA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3810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6112"/>
          </a:xfrm>
        </p:spPr>
        <p:txBody>
          <a:bodyPr/>
          <a:lstStyle/>
          <a:p>
            <a:r>
              <a:rPr lang="en-GB" b="1" dirty="0" smtClean="0"/>
              <a:t>Dyslexia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066801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  learning  difficulty  manifested  by problems  in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6" name="Teardrop 5"/>
          <p:cNvSpPr/>
          <p:nvPr/>
        </p:nvSpPr>
        <p:spPr>
          <a:xfrm>
            <a:off x="2667000" y="1600200"/>
            <a:ext cx="2286000" cy="1676400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comprehending</a:t>
            </a:r>
          </a:p>
          <a:p>
            <a:pPr algn="ctr"/>
            <a:r>
              <a:rPr lang="en-GB" dirty="0" smtClean="0"/>
              <a:t> basic instructions</a:t>
            </a:r>
            <a:endParaRPr lang="en-US" dirty="0"/>
          </a:p>
        </p:txBody>
      </p:sp>
      <p:sp>
        <p:nvSpPr>
          <p:cNvPr id="9" name="Teardrop 8"/>
          <p:cNvSpPr/>
          <p:nvPr/>
        </p:nvSpPr>
        <p:spPr>
          <a:xfrm>
            <a:off x="6019800" y="1524000"/>
            <a:ext cx="2514600" cy="2209800"/>
          </a:xfrm>
          <a:prstGeom prst="teardrop">
            <a:avLst/>
          </a:prstGeom>
          <a:solidFill>
            <a:srgbClr val="66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dirty="0" smtClean="0"/>
              <a:t>Pronunciation difficulties; </a:t>
            </a:r>
            <a:endParaRPr lang="en-US" dirty="0" smtClean="0"/>
          </a:p>
          <a:p>
            <a:pPr lvl="0"/>
            <a:r>
              <a:rPr lang="en-GB" dirty="0" smtClean="0"/>
              <a:t>Verbalize unfamiliar words</a:t>
            </a:r>
            <a:endParaRPr lang="en-US" dirty="0"/>
          </a:p>
        </p:txBody>
      </p:sp>
      <p:sp>
        <p:nvSpPr>
          <p:cNvPr id="10" name="Teardrop 9"/>
          <p:cNvSpPr/>
          <p:nvPr/>
        </p:nvSpPr>
        <p:spPr>
          <a:xfrm>
            <a:off x="1524000" y="3200400"/>
            <a:ext cx="1676400" cy="1524000"/>
          </a:xfrm>
          <a:prstGeom prst="teardrop">
            <a:avLst/>
          </a:prstGeom>
          <a:solidFill>
            <a:srgbClr val="CC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Reading below the age standard</a:t>
            </a:r>
            <a:endParaRPr lang="en-US" dirty="0"/>
          </a:p>
        </p:txBody>
      </p:sp>
      <p:sp>
        <p:nvSpPr>
          <p:cNvPr id="11" name="Teardrop 10"/>
          <p:cNvSpPr/>
          <p:nvPr/>
        </p:nvSpPr>
        <p:spPr>
          <a:xfrm>
            <a:off x="1447800" y="4724400"/>
            <a:ext cx="2438400" cy="2133600"/>
          </a:xfrm>
          <a:prstGeom prst="teardrop">
            <a:avLst/>
          </a:prstGeom>
          <a:solidFill>
            <a:srgbClr val="FFCC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perceiving the similarities and differences between letters / words</a:t>
            </a:r>
            <a:endParaRPr lang="en-US" dirty="0"/>
          </a:p>
        </p:txBody>
      </p:sp>
      <p:sp>
        <p:nvSpPr>
          <p:cNvPr id="12" name="Teardrop 11"/>
          <p:cNvSpPr/>
          <p:nvPr/>
        </p:nvSpPr>
        <p:spPr>
          <a:xfrm>
            <a:off x="6096000" y="3962400"/>
            <a:ext cx="2438400" cy="2209800"/>
          </a:xfrm>
          <a:prstGeom prst="teardrop">
            <a:avLst/>
          </a:prstGeom>
          <a:solidFill>
            <a:srgbClr val="FF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perceiving the similarities and differences between letters / words</a:t>
            </a:r>
            <a:endParaRPr lang="en-US" dirty="0"/>
          </a:p>
        </p:txBody>
      </p:sp>
      <p:sp>
        <p:nvSpPr>
          <p:cNvPr id="13" name="Teardrop 12"/>
          <p:cNvSpPr/>
          <p:nvPr/>
        </p:nvSpPr>
        <p:spPr>
          <a:xfrm>
            <a:off x="304800" y="1600200"/>
            <a:ext cx="2057400" cy="1828800"/>
          </a:xfrm>
          <a:prstGeom prst="teardrop">
            <a:avLst/>
          </a:prstGeom>
          <a:solidFill>
            <a:srgbClr val="FF99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learning foreign languages</a:t>
            </a:r>
            <a:endParaRPr lang="en-US" dirty="0"/>
          </a:p>
        </p:txBody>
      </p:sp>
      <p:sp>
        <p:nvSpPr>
          <p:cNvPr id="14" name="Teardrop 13"/>
          <p:cNvSpPr/>
          <p:nvPr/>
        </p:nvSpPr>
        <p:spPr>
          <a:xfrm>
            <a:off x="3733800" y="3124200"/>
            <a:ext cx="2438400" cy="2133600"/>
          </a:xfrm>
          <a:prstGeom prst="teardrop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establishing the normal sequence of things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" name="Picture 16" descr="ecusonA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28600"/>
            <a:ext cx="996700" cy="99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6"/>
          <p:cNvSpPr>
            <a:spLocks noChangeArrowheads="1"/>
          </p:cNvSpPr>
          <p:nvPr/>
        </p:nvSpPr>
        <p:spPr bwMode="auto">
          <a:xfrm>
            <a:off x="5943600" y="3294063"/>
            <a:ext cx="685800" cy="5715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76400"/>
            <a:ext cx="8642350" cy="4076700"/>
          </a:xfrm>
          <a:noFill/>
          <a:ln w="76200" cmpd="tri">
            <a:solidFill>
              <a:srgbClr val="800000"/>
            </a:solidFill>
          </a:ln>
        </p:spPr>
        <p:txBody>
          <a:bodyPr/>
          <a:lstStyle/>
          <a:p>
            <a:pPr algn="l" eaLnBrk="1" hangingPunct="1"/>
            <a:r>
              <a:rPr lang="ro-RO" altLang="en-US" sz="2800" dirty="0" smtClean="0"/>
              <a:t>    </a:t>
            </a:r>
            <a:r>
              <a:rPr lang="ro-RO" altLang="en-US" sz="3600" b="1" dirty="0" smtClean="0"/>
              <a:t>E luna              . Găinuşa harnică are acum nouă puişori. Unul are guleraş roşcat. Altul are gâtul golaş.Cum se lasă seara, găinuşa îşi bagă puii în casă. Vulpea e şireată. Ea dă târcoale casei.</a:t>
            </a:r>
          </a:p>
        </p:txBody>
      </p:sp>
      <p:sp>
        <p:nvSpPr>
          <p:cNvPr id="2054" name="WordArt 18"/>
          <p:cNvSpPr>
            <a:spLocks noChangeArrowheads="1" noChangeShapeType="1" noTextEdit="1"/>
          </p:cNvSpPr>
          <p:nvPr/>
        </p:nvSpPr>
        <p:spPr bwMode="auto">
          <a:xfrm>
            <a:off x="2438400" y="2133600"/>
            <a:ext cx="14573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martie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2055" name="Rectangle 3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altLang="en-US" sz="4000" b="1" dirty="0" smtClean="0">
                <a:solidFill>
                  <a:schemeClr val="tx2"/>
                </a:solidFill>
              </a:rPr>
              <a:t>Words are seen as compact black spots</a:t>
            </a:r>
            <a:endParaRPr lang="ro-RO" altLang="en-US" sz="4000" b="1" dirty="0">
              <a:solidFill>
                <a:schemeClr val="tx2"/>
              </a:solidFill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28600" y="-609600"/>
            <a:ext cx="8548053" cy="6339527"/>
            <a:chOff x="0" y="709"/>
            <a:chExt cx="5928" cy="3061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709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altLang="en-US"/>
            </a:p>
          </p:txBody>
        </p:sp>
        <p:sp>
          <p:nvSpPr>
            <p:cNvPr id="2058" name="Rectangle 28"/>
            <p:cNvSpPr>
              <a:spLocks noChangeArrowheads="1"/>
            </p:cNvSpPr>
            <p:nvPr/>
          </p:nvSpPr>
          <p:spPr bwMode="auto">
            <a:xfrm>
              <a:off x="1163" y="3542"/>
              <a:ext cx="793" cy="22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059" name="Rectangle 29"/>
            <p:cNvSpPr>
              <a:spLocks noChangeArrowheads="1"/>
            </p:cNvSpPr>
            <p:nvPr/>
          </p:nvSpPr>
          <p:spPr bwMode="auto">
            <a:xfrm>
              <a:off x="4492" y="3321"/>
              <a:ext cx="1089" cy="2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060" name="Rectangle 30"/>
            <p:cNvSpPr>
              <a:spLocks noChangeArrowheads="1"/>
            </p:cNvSpPr>
            <p:nvPr/>
          </p:nvSpPr>
          <p:spPr bwMode="auto">
            <a:xfrm>
              <a:off x="2325" y="3321"/>
              <a:ext cx="1155" cy="2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061" name="Rectangle 29"/>
            <p:cNvSpPr>
              <a:spLocks noChangeArrowheads="1"/>
            </p:cNvSpPr>
            <p:nvPr/>
          </p:nvSpPr>
          <p:spPr bwMode="auto">
            <a:xfrm>
              <a:off x="3012" y="3027"/>
              <a:ext cx="1321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62" name="Rectangle 30"/>
            <p:cNvSpPr>
              <a:spLocks noChangeArrowheads="1"/>
            </p:cNvSpPr>
            <p:nvPr/>
          </p:nvSpPr>
          <p:spPr bwMode="auto">
            <a:xfrm>
              <a:off x="1163" y="2696"/>
              <a:ext cx="1895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63" name="Rectangle 39"/>
            <p:cNvSpPr>
              <a:spLocks noChangeArrowheads="1"/>
            </p:cNvSpPr>
            <p:nvPr/>
          </p:nvSpPr>
          <p:spPr bwMode="auto">
            <a:xfrm>
              <a:off x="384" y="2025"/>
              <a:ext cx="1008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64" name="Rectangle 17"/>
            <p:cNvSpPr>
              <a:spLocks noChangeArrowheads="1"/>
            </p:cNvSpPr>
            <p:nvPr/>
          </p:nvSpPr>
          <p:spPr bwMode="auto">
            <a:xfrm>
              <a:off x="1488" y="2040"/>
              <a:ext cx="1056" cy="2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065" name="Rectangle 19"/>
            <p:cNvSpPr>
              <a:spLocks noChangeArrowheads="1"/>
            </p:cNvSpPr>
            <p:nvPr/>
          </p:nvSpPr>
          <p:spPr bwMode="auto">
            <a:xfrm>
              <a:off x="3012" y="2024"/>
              <a:ext cx="1195" cy="2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066" name="Rectangle 22"/>
            <p:cNvSpPr>
              <a:spLocks noChangeArrowheads="1"/>
            </p:cNvSpPr>
            <p:nvPr/>
          </p:nvSpPr>
          <p:spPr bwMode="auto">
            <a:xfrm>
              <a:off x="4439" y="2365"/>
              <a:ext cx="1208" cy="31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067" name="Rectangle 23"/>
            <p:cNvSpPr>
              <a:spLocks noChangeArrowheads="1"/>
            </p:cNvSpPr>
            <p:nvPr/>
          </p:nvSpPr>
          <p:spPr bwMode="auto">
            <a:xfrm>
              <a:off x="53" y="2696"/>
              <a:ext cx="864" cy="2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068" name="Rectangle 27"/>
            <p:cNvSpPr>
              <a:spLocks noChangeArrowheads="1"/>
            </p:cNvSpPr>
            <p:nvPr/>
          </p:nvSpPr>
          <p:spPr bwMode="auto">
            <a:xfrm>
              <a:off x="4848" y="2016"/>
              <a:ext cx="576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69" name="Rectangle 28"/>
            <p:cNvSpPr>
              <a:spLocks noChangeArrowheads="1"/>
            </p:cNvSpPr>
            <p:nvPr/>
          </p:nvSpPr>
          <p:spPr bwMode="auto">
            <a:xfrm>
              <a:off x="2219" y="2401"/>
              <a:ext cx="1057" cy="25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70" name="Rectangle 37"/>
            <p:cNvSpPr>
              <a:spLocks noChangeArrowheads="1"/>
            </p:cNvSpPr>
            <p:nvPr/>
          </p:nvSpPr>
          <p:spPr bwMode="auto">
            <a:xfrm>
              <a:off x="4069" y="2696"/>
              <a:ext cx="840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71" name="Rectangle 38"/>
            <p:cNvSpPr>
              <a:spLocks noChangeArrowheads="1"/>
            </p:cNvSpPr>
            <p:nvPr/>
          </p:nvSpPr>
          <p:spPr bwMode="auto">
            <a:xfrm>
              <a:off x="898" y="3211"/>
              <a:ext cx="898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72" name="Rectangle 40"/>
            <p:cNvSpPr>
              <a:spLocks noChangeArrowheads="1"/>
            </p:cNvSpPr>
            <p:nvPr/>
          </p:nvSpPr>
          <p:spPr bwMode="auto">
            <a:xfrm>
              <a:off x="159" y="2401"/>
              <a:ext cx="1718" cy="2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73" name="Rectangle 42"/>
            <p:cNvSpPr>
              <a:spLocks noChangeArrowheads="1"/>
            </p:cNvSpPr>
            <p:nvPr/>
          </p:nvSpPr>
          <p:spPr bwMode="auto">
            <a:xfrm>
              <a:off x="5496" y="3027"/>
              <a:ext cx="432" cy="2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75" name="Rectangle 44"/>
            <p:cNvSpPr>
              <a:spLocks noChangeArrowheads="1"/>
            </p:cNvSpPr>
            <p:nvPr/>
          </p:nvSpPr>
          <p:spPr bwMode="auto">
            <a:xfrm>
              <a:off x="53" y="3211"/>
              <a:ext cx="672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676400"/>
            <a:ext cx="8353425" cy="4608512"/>
          </a:xfrm>
          <a:noFill/>
          <a:ln w="76200" cmpd="tri">
            <a:solidFill>
              <a:srgbClr val="800000"/>
            </a:solidFill>
          </a:ln>
        </p:spPr>
        <p:txBody>
          <a:bodyPr/>
          <a:lstStyle/>
          <a:p>
            <a:pPr algn="l" eaLnBrk="1" hangingPunct="1"/>
            <a:r>
              <a:rPr lang="en-US" altLang="en-US" sz="3600" dirty="0" smtClean="0"/>
              <a:t>     </a:t>
            </a:r>
            <a:r>
              <a:rPr lang="ro-RO" altLang="en-US" sz="3600" dirty="0" smtClean="0"/>
              <a:t>Aseară am fost cu Georgia la un</a:t>
            </a:r>
            <a:r>
              <a:rPr lang="en-US" altLang="en-US" sz="3600" dirty="0" smtClean="0"/>
              <a:t> </a:t>
            </a:r>
            <a:r>
              <a:rPr lang="ro-RO" altLang="en-US" sz="3600" dirty="0" smtClean="0"/>
              <a:t>spectacol de magie. Marele magician Gino a făcut câteva magii grozave: a transformat portocalele în fragi, turta dulce în covrigi şi </a:t>
            </a:r>
            <a:r>
              <a:rPr lang="en-US" altLang="en-US" sz="3600" dirty="0" smtClean="0"/>
              <a:t>c</a:t>
            </a:r>
            <a:r>
              <a:rPr lang="ro-RO" altLang="en-US" sz="3600" dirty="0" smtClean="0"/>
              <a:t>ățelul în iepuraş gingaş.</a:t>
            </a:r>
            <a:r>
              <a:rPr lang="en-US" altLang="en-US" sz="3600" dirty="0" smtClean="0"/>
              <a:t> </a:t>
            </a:r>
            <a:r>
              <a:rPr lang="ro-RO" altLang="en-US" sz="3600" dirty="0" smtClean="0"/>
              <a:t>Publicul gălăgios a aplaudat fiecare magie. </a:t>
            </a:r>
            <a:br>
              <a:rPr lang="ro-RO" altLang="en-US" sz="3600" dirty="0" smtClean="0"/>
            </a:br>
            <a:r>
              <a:rPr lang="ro-RO" altLang="en-US" sz="3600" dirty="0" smtClean="0"/>
              <a:t>     </a:t>
            </a:r>
            <a:r>
              <a:rPr lang="en-US" altLang="en-US" sz="3600" dirty="0" smtClean="0"/>
              <a:t> </a:t>
            </a:r>
            <a:r>
              <a:rPr lang="ro-RO" altLang="en-US" sz="3600" dirty="0" smtClean="0"/>
              <a:t>A fost o seară magică!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5257800" y="1828800"/>
            <a:ext cx="1800225" cy="57467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33400" y="2362200"/>
            <a:ext cx="2016125" cy="574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28600" y="2971800"/>
            <a:ext cx="2447925" cy="5746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57200" y="3581400"/>
            <a:ext cx="2232025" cy="57467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096000" y="4572000"/>
            <a:ext cx="2016125" cy="5746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2438400" y="4648200"/>
            <a:ext cx="1800225" cy="57467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6477000" y="5181600"/>
            <a:ext cx="1800225" cy="574675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4343400" y="2971800"/>
            <a:ext cx="2447925" cy="503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457200" y="5181600"/>
            <a:ext cx="1905000" cy="5048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276600" y="2438400"/>
            <a:ext cx="1439863" cy="5746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109" name="Rectangle 2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en-US" sz="4000" b="1" dirty="0" smtClean="0">
                <a:solidFill>
                  <a:srgbClr val="003300"/>
                </a:solidFill>
              </a:rPr>
              <a:t>Word are seen as </a:t>
            </a:r>
            <a:r>
              <a:rPr lang="en-US" altLang="en-US" sz="4000" b="1" dirty="0" err="1" smtClean="0">
                <a:solidFill>
                  <a:srgbClr val="003300"/>
                </a:solidFill>
              </a:rPr>
              <a:t>colourful</a:t>
            </a:r>
            <a:r>
              <a:rPr lang="en-US" altLang="en-US" sz="4000" b="1" dirty="0" smtClean="0">
                <a:solidFill>
                  <a:srgbClr val="003300"/>
                </a:solidFill>
              </a:rPr>
              <a:t> spots</a:t>
            </a:r>
            <a:endParaRPr lang="ro-RO" altLang="en-US" sz="4000" b="1" dirty="0">
              <a:solidFill>
                <a:srgbClr val="003300"/>
              </a:solidFill>
            </a:endParaRP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762000" y="1905000"/>
            <a:ext cx="1981200" cy="381000"/>
          </a:xfrm>
          <a:prstGeom prst="rect">
            <a:avLst/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2133600" y="4114800"/>
            <a:ext cx="1447800" cy="457200"/>
          </a:xfrm>
          <a:prstGeom prst="rect">
            <a:avLst/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2743200" y="2362200"/>
            <a:ext cx="457200" cy="5746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4953000" y="5105400"/>
            <a:ext cx="457200" cy="5746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7620000" y="3505200"/>
            <a:ext cx="457200" cy="5746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7543800" y="1828800"/>
            <a:ext cx="1066800" cy="5746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657600" y="1828800"/>
            <a:ext cx="838200" cy="3810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057400" y="4648200"/>
            <a:ext cx="457200" cy="5746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743200" y="1828800"/>
            <a:ext cx="8382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457200" y="3962400"/>
            <a:ext cx="457200" cy="5746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267200" y="4648200"/>
            <a:ext cx="1600200" cy="457200"/>
          </a:xfrm>
          <a:prstGeom prst="rect">
            <a:avLst/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505200" y="4038600"/>
            <a:ext cx="1828800" cy="574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162800" y="4038600"/>
            <a:ext cx="4572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257800" y="4038600"/>
            <a:ext cx="4572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572000" y="5715000"/>
            <a:ext cx="1828800" cy="574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914400" y="5638800"/>
            <a:ext cx="1828800" cy="574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2895600" y="3429000"/>
            <a:ext cx="2659063" cy="5746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15000" y="3505200"/>
            <a:ext cx="1828800" cy="574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800600" y="2438400"/>
            <a:ext cx="1828800" cy="574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048000" y="5715000"/>
            <a:ext cx="1447800" cy="457200"/>
          </a:xfrm>
          <a:prstGeom prst="rect">
            <a:avLst/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010400" y="2895600"/>
            <a:ext cx="1295400" cy="57467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57200" y="4572000"/>
            <a:ext cx="1524000" cy="57467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2514600" y="2895600"/>
            <a:ext cx="1143000" cy="574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4109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900113" y="1844675"/>
            <a:ext cx="734377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Background</a:t>
            </a:r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 of the text </a:t>
            </a:r>
          </a:p>
          <a:p>
            <a:pPr algn="ctr"/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changes </a:t>
            </a:r>
            <a:r>
              <a:rPr lang="en-US" sz="48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colour</a:t>
            </a:r>
            <a:endParaRPr lang="en-US" sz="48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  <a:p>
            <a:pPr algn="ctr"/>
            <a:endParaRPr lang="en-US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17 -18 May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</TotalTime>
  <Words>1318</Words>
  <Application>Microsoft Office PowerPoint</Application>
  <PresentationFormat>On-screen Show (4:3)</PresentationFormat>
  <Paragraphs>304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Essential life skills training modules for dyslexics</vt:lpstr>
      <vt:lpstr>  CONTENTS</vt:lpstr>
      <vt:lpstr>Learning difficulties</vt:lpstr>
      <vt:lpstr>Learning difficulties </vt:lpstr>
      <vt:lpstr>Basic academic abilities</vt:lpstr>
      <vt:lpstr>Dyslexia</vt:lpstr>
      <vt:lpstr>    E luna              . Găinuşa harnică are acum nouă puişori. Unul are guleraş roşcat. Altul are gâtul golaş.Cum se lasă seara, găinuşa îşi bagă puii în casă. Vulpea e şireată. Ea dă târcoale casei.</vt:lpstr>
      <vt:lpstr>     Aseară am fost cu Georgia la un spectacol de magie. Marele magician Gino a făcut câteva magii grozave: a transformat portocalele în fragi, turta dulce în covrigi şi cățelul în iepuraş gingaş. Publicul gălăgios a aplaudat fiecare magie.        A fost o seară magică!</vt:lpstr>
      <vt:lpstr>Slide 9</vt:lpstr>
      <vt:lpstr>Slide 10</vt:lpstr>
      <vt:lpstr>Slide 11</vt:lpstr>
      <vt:lpstr>The  specific  of  dyslexia  on  age  levels</vt:lpstr>
      <vt:lpstr>Dysgraphia as a disorder in the acquisition of writing</vt:lpstr>
      <vt:lpstr>Slide 14</vt:lpstr>
      <vt:lpstr>Dyscalculia -  disorder in the acquisition of mathematical notions </vt:lpstr>
      <vt:lpstr>Slide 16</vt:lpstr>
      <vt:lpstr>Psychomotricity</vt:lpstr>
      <vt:lpstr>Slide 18</vt:lpstr>
      <vt:lpstr>Training  module   </vt:lpstr>
      <vt:lpstr>Slide 20</vt:lpstr>
      <vt:lpstr>Slide 21</vt:lpstr>
      <vt:lpstr>Social Life Skills  </vt:lpstr>
      <vt:lpstr>Training module  </vt:lpstr>
      <vt:lpstr>Family and Teacher Support System</vt:lpstr>
      <vt:lpstr>Slide 25</vt:lpstr>
      <vt:lpstr>The training module evaluation</vt:lpstr>
      <vt:lpstr>b) The training module proceedings</vt:lpstr>
      <vt:lpstr>c)Aspects related to the book entitled “Theoretical and Practical-applicative Orientations Regarding Educational Intervention on the Dyslexic Child” : </vt:lpstr>
      <vt:lpstr>Slide 29</vt:lpstr>
      <vt:lpstr>Evaluation „tree”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life skills training modules for dyslexics</dc:title>
  <dc:creator>AlinaAdmin</dc:creator>
  <cp:lastModifiedBy>gc</cp:lastModifiedBy>
  <cp:revision>53</cp:revision>
  <dcterms:created xsi:type="dcterms:W3CDTF">2006-08-16T00:00:00Z</dcterms:created>
  <dcterms:modified xsi:type="dcterms:W3CDTF">2016-06-06T16:57:44Z</dcterms:modified>
</cp:coreProperties>
</file>