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9" r:id="rId1"/>
  </p:sldMasterIdLst>
  <p:notesMasterIdLst>
    <p:notesMasterId r:id="rId36"/>
  </p:notesMasterIdLst>
  <p:sldIdLst>
    <p:sldId id="261" r:id="rId2"/>
    <p:sldId id="277" r:id="rId3"/>
    <p:sldId id="341" r:id="rId4"/>
    <p:sldId id="299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1" r:id="rId14"/>
    <p:sldId id="353" r:id="rId15"/>
    <p:sldId id="354" r:id="rId16"/>
    <p:sldId id="356" r:id="rId17"/>
    <p:sldId id="309" r:id="rId18"/>
    <p:sldId id="279" r:id="rId19"/>
    <p:sldId id="360" r:id="rId20"/>
    <p:sldId id="362" r:id="rId21"/>
    <p:sldId id="359" r:id="rId22"/>
    <p:sldId id="363" r:id="rId23"/>
    <p:sldId id="365" r:id="rId24"/>
    <p:sldId id="367" r:id="rId25"/>
    <p:sldId id="366" r:id="rId26"/>
    <p:sldId id="376" r:id="rId27"/>
    <p:sldId id="377" r:id="rId28"/>
    <p:sldId id="370" r:id="rId29"/>
    <p:sldId id="378" r:id="rId30"/>
    <p:sldId id="371" r:id="rId31"/>
    <p:sldId id="372" r:id="rId32"/>
    <p:sldId id="373" r:id="rId33"/>
    <p:sldId id="361" r:id="rId34"/>
    <p:sldId id="293" r:id="rId35"/>
  </p:sldIdLst>
  <p:sldSz cx="9144000" cy="6858000" type="screen4x3"/>
  <p:notesSz cx="6858000" cy="9144000"/>
  <p:defaultTextStyle>
    <a:defPPr>
      <a:defRPr lang="ro-RO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99"/>
    <a:srgbClr val="000066"/>
    <a:srgbClr val="FF0066"/>
    <a:srgbClr val="45BB6A"/>
    <a:srgbClr val="800080"/>
    <a:srgbClr val="FFFF66"/>
    <a:srgbClr val="3333CC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4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2D8A3-4011-4C0A-BEE1-AFE0E5D13447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AE1284C-328D-405A-962B-2C4B529D14C2}">
      <dgm:prSet custT="1"/>
      <dgm:spPr/>
      <dgm:t>
        <a:bodyPr/>
        <a:lstStyle/>
        <a:p>
          <a:pPr rtl="0"/>
          <a:r>
            <a:rPr lang="ro-RO" sz="1800" b="1" dirty="0" err="1" smtClean="0">
              <a:solidFill>
                <a:srgbClr val="002060"/>
              </a:solidFill>
            </a:rPr>
            <a:t>School</a:t>
          </a:r>
          <a:r>
            <a:rPr lang="ro-RO" sz="1800" b="1" dirty="0" smtClean="0">
              <a:solidFill>
                <a:srgbClr val="002060"/>
              </a:solidFill>
            </a:rPr>
            <a:t> inspectorate of </a:t>
          </a:r>
          <a:r>
            <a:rPr lang="en-US" sz="1800" b="1" dirty="0" smtClean="0">
              <a:solidFill>
                <a:srgbClr val="002060"/>
              </a:solidFill>
            </a:rPr>
            <a:t>I</a:t>
          </a:r>
          <a:r>
            <a:rPr lang="ro-RO" sz="1800" b="1" dirty="0" err="1" smtClean="0">
              <a:solidFill>
                <a:srgbClr val="002060"/>
              </a:solidFill>
            </a:rPr>
            <a:t>asi</a:t>
          </a:r>
          <a:r>
            <a:rPr lang="en-US" sz="1800" b="1" dirty="0" smtClean="0">
              <a:solidFill>
                <a:srgbClr val="002060"/>
              </a:solidFill>
            </a:rPr>
            <a:t>: </a:t>
          </a:r>
          <a:r>
            <a:rPr lang="en-US" sz="1800" dirty="0" err="1" smtClean="0">
              <a:solidFill>
                <a:srgbClr val="002060"/>
              </a:solidFill>
            </a:rPr>
            <a:t>pu</a:t>
          </a:r>
          <a:r>
            <a:rPr lang="ro-RO" sz="1800" dirty="0" err="1" smtClean="0">
              <a:solidFill>
                <a:srgbClr val="002060"/>
              </a:solidFill>
            </a:rPr>
            <a:t>blic</a:t>
          </a:r>
          <a:r>
            <a:rPr lang="ro-RO" sz="1800" dirty="0" smtClean="0">
              <a:solidFill>
                <a:srgbClr val="002060"/>
              </a:solidFill>
            </a:rPr>
            <a:t> body </a:t>
          </a:r>
          <a:r>
            <a:rPr lang="ro-RO" sz="1800" dirty="0" err="1" smtClean="0">
              <a:solidFill>
                <a:srgbClr val="002060"/>
              </a:solidFill>
            </a:rPr>
            <a:t>that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provides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b="1" dirty="0" err="1" smtClean="0">
              <a:solidFill>
                <a:srgbClr val="002060"/>
              </a:solidFill>
            </a:rPr>
            <a:t>professional</a:t>
          </a:r>
          <a:r>
            <a:rPr lang="ro-RO" sz="1800" b="1" dirty="0" smtClean="0">
              <a:solidFill>
                <a:srgbClr val="002060"/>
              </a:solidFill>
            </a:rPr>
            <a:t> </a:t>
          </a:r>
          <a:r>
            <a:rPr lang="ro-RO" sz="1800" b="1" dirty="0" err="1" smtClean="0">
              <a:solidFill>
                <a:srgbClr val="002060"/>
              </a:solidFill>
            </a:rPr>
            <a:t>guidance</a:t>
          </a:r>
          <a:r>
            <a:rPr lang="ro-RO" sz="1800" dirty="0" smtClean="0">
              <a:solidFill>
                <a:srgbClr val="002060"/>
              </a:solidFill>
            </a:rPr>
            <a:t>, </a:t>
          </a:r>
          <a:r>
            <a:rPr lang="ro-RO" sz="1800" b="1" dirty="0" err="1" smtClean="0">
              <a:solidFill>
                <a:srgbClr val="002060"/>
              </a:solidFill>
            </a:rPr>
            <a:t>coordination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and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b="1" dirty="0" err="1" smtClean="0">
              <a:solidFill>
                <a:srgbClr val="002060"/>
              </a:solidFill>
            </a:rPr>
            <a:t>evaluation</a:t>
          </a:r>
          <a:r>
            <a:rPr lang="ro-RO" sz="1800" dirty="0" smtClean="0">
              <a:solidFill>
                <a:srgbClr val="002060"/>
              </a:solidFill>
            </a:rPr>
            <a:t> for </a:t>
          </a:r>
          <a:r>
            <a:rPr lang="ro-RO" sz="1800" dirty="0" err="1" smtClean="0">
              <a:solidFill>
                <a:srgbClr val="002060"/>
              </a:solidFill>
            </a:rPr>
            <a:t>schools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and</a:t>
          </a:r>
          <a:r>
            <a:rPr lang="ro-RO" sz="1800" dirty="0" smtClean="0">
              <a:solidFill>
                <a:srgbClr val="002060"/>
              </a:solidFill>
            </a:rPr>
            <a:t> training </a:t>
          </a:r>
          <a:r>
            <a:rPr lang="ro-RO" sz="1800" dirty="0" err="1" smtClean="0">
              <a:solidFill>
                <a:srgbClr val="002060"/>
              </a:solidFill>
            </a:rPr>
            <a:t>centres</a:t>
          </a:r>
          <a:r>
            <a:rPr lang="ro-RO" sz="1800" dirty="0" smtClean="0">
              <a:solidFill>
                <a:srgbClr val="002060"/>
              </a:solidFill>
            </a:rPr>
            <a:t> in </a:t>
          </a:r>
          <a:r>
            <a:rPr lang="ro-RO" sz="1800" dirty="0" err="1" smtClean="0">
              <a:solidFill>
                <a:srgbClr val="002060"/>
              </a:solidFill>
            </a:rPr>
            <a:t>order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to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ensure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high-quality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education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services</a:t>
          </a:r>
          <a:r>
            <a:rPr lang="ro-RO" sz="1800" dirty="0" smtClean="0">
              <a:solidFill>
                <a:srgbClr val="002060"/>
              </a:solidFill>
            </a:rPr>
            <a:t>, </a:t>
          </a:r>
          <a:r>
            <a:rPr lang="ro-RO" sz="1800" dirty="0" err="1" smtClean="0">
              <a:solidFill>
                <a:srgbClr val="002060"/>
              </a:solidFill>
            </a:rPr>
            <a:t>continuous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improvement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and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effectiveness</a:t>
          </a:r>
          <a:r>
            <a:rPr lang="ro-RO" sz="1800" dirty="0" smtClean="0">
              <a:solidFill>
                <a:srgbClr val="002060"/>
              </a:solidFill>
            </a:rPr>
            <a:t> of </a:t>
          </a:r>
          <a:r>
            <a:rPr lang="ro-RO" sz="1800" dirty="0" err="1" smtClean="0">
              <a:solidFill>
                <a:srgbClr val="002060"/>
              </a:solidFill>
            </a:rPr>
            <a:t>the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national</a:t>
          </a:r>
          <a:r>
            <a:rPr lang="ro-RO" sz="1800" dirty="0" smtClean="0">
              <a:solidFill>
                <a:srgbClr val="002060"/>
              </a:solidFill>
            </a:rPr>
            <a:t>/local </a:t>
          </a:r>
          <a:r>
            <a:rPr lang="ro-RO" sz="1800" dirty="0" err="1" smtClean="0">
              <a:solidFill>
                <a:srgbClr val="002060"/>
              </a:solidFill>
            </a:rPr>
            <a:t>education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system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and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its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compatibility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with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the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en-US" sz="1800" dirty="0" smtClean="0">
              <a:solidFill>
                <a:srgbClr val="002060"/>
              </a:solidFill>
            </a:rPr>
            <a:t>E</a:t>
          </a:r>
          <a:r>
            <a:rPr lang="ro-RO" sz="1800" dirty="0" err="1" smtClean="0">
              <a:solidFill>
                <a:srgbClr val="002060"/>
              </a:solidFill>
            </a:rPr>
            <a:t>uropean</a:t>
          </a:r>
          <a:r>
            <a:rPr lang="ro-RO" sz="1800" dirty="0" smtClean="0">
              <a:solidFill>
                <a:srgbClr val="002060"/>
              </a:solidFill>
            </a:rPr>
            <a:t> </a:t>
          </a:r>
          <a:r>
            <a:rPr lang="ro-RO" sz="1800" dirty="0" err="1" smtClean="0">
              <a:solidFill>
                <a:srgbClr val="002060"/>
              </a:solidFill>
            </a:rPr>
            <a:t>system</a:t>
          </a:r>
          <a:endParaRPr lang="it-IT" sz="1800" dirty="0">
            <a:solidFill>
              <a:srgbClr val="002060"/>
            </a:solidFill>
          </a:endParaRPr>
        </a:p>
      </dgm:t>
    </dgm:pt>
    <dgm:pt modelId="{242D44E0-2224-45E0-A3E4-2CF7441AFA4C}" type="parTrans" cxnId="{2253DB55-946A-4F43-80A3-A9ABAC34A103}">
      <dgm:prSet/>
      <dgm:spPr/>
      <dgm:t>
        <a:bodyPr/>
        <a:lstStyle/>
        <a:p>
          <a:endParaRPr lang="en-US"/>
        </a:p>
      </dgm:t>
    </dgm:pt>
    <dgm:pt modelId="{194BADE2-62AA-4C7E-8348-502B2D9D3097}" type="sibTrans" cxnId="{2253DB55-946A-4F43-80A3-A9ABAC34A103}">
      <dgm:prSet/>
      <dgm:spPr/>
      <dgm:t>
        <a:bodyPr/>
        <a:lstStyle/>
        <a:p>
          <a:endParaRPr lang="en-US"/>
        </a:p>
      </dgm:t>
    </dgm:pt>
    <dgm:pt modelId="{719BABF3-FD43-462B-BF02-5E22ED758E55}" type="pres">
      <dgm:prSet presAssocID="{0B12D8A3-4011-4C0A-BEE1-AFE0E5D1344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2825EE-40F6-45F1-8589-706F859641DA}" type="pres">
      <dgm:prSet presAssocID="{1AE1284C-328D-405A-962B-2C4B529D14C2}" presName="composite" presStyleCnt="0"/>
      <dgm:spPr/>
    </dgm:pt>
    <dgm:pt modelId="{BF95C6A5-68B4-40E1-9BA0-24DB0086AFD0}" type="pres">
      <dgm:prSet presAssocID="{1AE1284C-328D-405A-962B-2C4B529D14C2}" presName="imgShp" presStyleLbl="fgImgPlace1" presStyleIdx="0" presStyleCnt="1" custScaleX="117222" custScaleY="111480" custLinFactNeighborX="-7778" custLinFactNeighborY="-2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6DEFFE-F4AE-4620-8C8A-73439FF3F926}" type="pres">
      <dgm:prSet presAssocID="{1AE1284C-328D-405A-962B-2C4B529D14C2}" presName="txShp" presStyleLbl="node1" presStyleIdx="0" presStyleCnt="1" custScaleX="115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3B243D-3888-414A-A4A8-231AE3A6550D}" type="presOf" srcId="{0B12D8A3-4011-4C0A-BEE1-AFE0E5D13447}" destId="{719BABF3-FD43-462B-BF02-5E22ED758E55}" srcOrd="0" destOrd="0" presId="urn:microsoft.com/office/officeart/2005/8/layout/vList3"/>
    <dgm:cxn modelId="{60442C4D-EEF9-4F96-AFA1-2446B3CE44AD}" type="presOf" srcId="{1AE1284C-328D-405A-962B-2C4B529D14C2}" destId="{236DEFFE-F4AE-4620-8C8A-73439FF3F926}" srcOrd="0" destOrd="0" presId="urn:microsoft.com/office/officeart/2005/8/layout/vList3"/>
    <dgm:cxn modelId="{2253DB55-946A-4F43-80A3-A9ABAC34A103}" srcId="{0B12D8A3-4011-4C0A-BEE1-AFE0E5D13447}" destId="{1AE1284C-328D-405A-962B-2C4B529D14C2}" srcOrd="0" destOrd="0" parTransId="{242D44E0-2224-45E0-A3E4-2CF7441AFA4C}" sibTransId="{194BADE2-62AA-4C7E-8348-502B2D9D3097}"/>
    <dgm:cxn modelId="{EF8852ED-EE46-4FF5-A1CA-AE8DEAC2B9E8}" type="presParOf" srcId="{719BABF3-FD43-462B-BF02-5E22ED758E55}" destId="{582825EE-40F6-45F1-8589-706F859641DA}" srcOrd="0" destOrd="0" presId="urn:microsoft.com/office/officeart/2005/8/layout/vList3"/>
    <dgm:cxn modelId="{C9F30FD2-E250-4326-8C02-74F6831C96EF}" type="presParOf" srcId="{582825EE-40F6-45F1-8589-706F859641DA}" destId="{BF95C6A5-68B4-40E1-9BA0-24DB0086AFD0}" srcOrd="0" destOrd="0" presId="urn:microsoft.com/office/officeart/2005/8/layout/vList3"/>
    <dgm:cxn modelId="{FC4755E3-46E8-430B-887D-1B7102542912}" type="presParOf" srcId="{582825EE-40F6-45F1-8589-706F859641DA}" destId="{236DEFFE-F4AE-4620-8C8A-73439FF3F926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FD3E8-101A-4788-A94B-C7344C38E48F}" type="doc">
      <dgm:prSet loTypeId="urn:microsoft.com/office/officeart/2005/8/layout/vList3#1" loCatId="list" qsTypeId="urn:microsoft.com/office/officeart/2005/8/quickstyle/simple3" qsCatId="simple" csTypeId="urn:microsoft.com/office/officeart/2005/8/colors/accent0_1" csCatId="mainScheme" phldr="1"/>
      <dgm:spPr/>
    </dgm:pt>
    <dgm:pt modelId="{10C26CEF-3520-4E73-867C-D731B8A25467}">
      <dgm:prSet phldrT="[Testo]"/>
      <dgm:spPr/>
      <dgm:t>
        <a:bodyPr/>
        <a:lstStyle/>
        <a:p>
          <a:pPr algn="ctr"/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final conference</a:t>
          </a:r>
          <a:endParaRPr lang="ro-RO" b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C9002A-89CD-430D-8C0D-BDDACB991CE9}" type="parTrans" cxnId="{598E10B8-1610-476B-8BF7-4558D66CDBAE}">
      <dgm:prSet/>
      <dgm:spPr/>
      <dgm:t>
        <a:bodyPr/>
        <a:lstStyle/>
        <a:p>
          <a:endParaRPr lang="it-IT"/>
        </a:p>
      </dgm:t>
    </dgm:pt>
    <dgm:pt modelId="{C315DC1D-EED7-4B69-81B6-66D1CE683526}" type="sibTrans" cxnId="{598E10B8-1610-476B-8BF7-4558D66CDBAE}">
      <dgm:prSet/>
      <dgm:spPr/>
      <dgm:t>
        <a:bodyPr/>
        <a:lstStyle/>
        <a:p>
          <a:endParaRPr lang="it-IT"/>
        </a:p>
      </dgm:t>
    </dgm:pt>
    <dgm:pt modelId="{BF555202-D2CB-48CB-8844-5924750B1CB2}">
      <dgm:prSet phldrT="[Testo]"/>
      <dgm:spPr/>
      <dgm:t>
        <a:bodyPr/>
        <a:lstStyle/>
        <a:p>
          <a:pPr algn="ctr"/>
          <a:r>
            <a: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training modules for 100 teachers</a:t>
          </a:r>
          <a:endParaRPr lang="ro-RO" b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CC45F-635D-4E02-B9A7-BE4891422FBD}" type="parTrans" cxnId="{938D2208-14A6-4829-B71A-C552FF1D8478}">
      <dgm:prSet/>
      <dgm:spPr/>
      <dgm:t>
        <a:bodyPr/>
        <a:lstStyle/>
        <a:p>
          <a:endParaRPr lang="en-GB"/>
        </a:p>
      </dgm:t>
    </dgm:pt>
    <dgm:pt modelId="{A70AE000-D6DA-4E90-94A3-DB676BE656A4}" type="sibTrans" cxnId="{938D2208-14A6-4829-B71A-C552FF1D8478}">
      <dgm:prSet/>
      <dgm:spPr/>
      <dgm:t>
        <a:bodyPr/>
        <a:lstStyle/>
        <a:p>
          <a:endParaRPr lang="en-GB"/>
        </a:p>
      </dgm:t>
    </dgm:pt>
    <dgm:pt modelId="{E984CF8B-49B0-4FE0-892D-49C16969BC56}" type="pres">
      <dgm:prSet presAssocID="{1A9FD3E8-101A-4788-A94B-C7344C38E48F}" presName="linearFlow" presStyleCnt="0">
        <dgm:presLayoutVars>
          <dgm:dir/>
          <dgm:resizeHandles val="exact"/>
        </dgm:presLayoutVars>
      </dgm:prSet>
      <dgm:spPr/>
    </dgm:pt>
    <dgm:pt modelId="{59EE9B1A-043D-4F41-8968-2AB142AB384D}" type="pres">
      <dgm:prSet presAssocID="{10C26CEF-3520-4E73-867C-D731B8A25467}" presName="composite" presStyleCnt="0"/>
      <dgm:spPr/>
    </dgm:pt>
    <dgm:pt modelId="{D89E89CE-31C3-47D2-87FE-55BB9EFB164A}" type="pres">
      <dgm:prSet presAssocID="{10C26CEF-3520-4E73-867C-D731B8A25467}" presName="imgShp" presStyleLbl="fgImgPlace1" presStyleIdx="0" presStyleCnt="2" custScaleX="66558" custScaleY="665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981B394-F789-4A19-8B37-ACBB699ED389}" type="pres">
      <dgm:prSet presAssocID="{10C26CEF-3520-4E73-867C-D731B8A25467}" presName="txShp" presStyleLbl="node1" presStyleIdx="0" presStyleCnt="2" custLinFactNeighborX="547" custLinFactNeighborY="32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613ABE-F35F-4AC9-BC73-5CD541275B55}" type="pres">
      <dgm:prSet presAssocID="{C315DC1D-EED7-4B69-81B6-66D1CE683526}" presName="spacing" presStyleCnt="0"/>
      <dgm:spPr/>
    </dgm:pt>
    <dgm:pt modelId="{82B1461A-CFB1-43A4-9B1F-33DDE1E30C40}" type="pres">
      <dgm:prSet presAssocID="{BF555202-D2CB-48CB-8844-5924750B1CB2}" presName="composite" presStyleCnt="0"/>
      <dgm:spPr/>
    </dgm:pt>
    <dgm:pt modelId="{5B6BA332-7DFE-4B9C-AE62-5C1FBAC0EE7C}" type="pres">
      <dgm:prSet presAssocID="{BF555202-D2CB-48CB-8844-5924750B1CB2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7BFBDD3-2C80-474B-9D79-32DC9F014A5F}" type="pres">
      <dgm:prSet presAssocID="{BF555202-D2CB-48CB-8844-5924750B1CB2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8E10B8-1610-476B-8BF7-4558D66CDBAE}" srcId="{1A9FD3E8-101A-4788-A94B-C7344C38E48F}" destId="{10C26CEF-3520-4E73-867C-D731B8A25467}" srcOrd="0" destOrd="0" parTransId="{80C9002A-89CD-430D-8C0D-BDDACB991CE9}" sibTransId="{C315DC1D-EED7-4B69-81B6-66D1CE683526}"/>
    <dgm:cxn modelId="{E73D4F87-9D2E-4807-B2C3-4A7A0B8BD77B}" type="presOf" srcId="{BF555202-D2CB-48CB-8844-5924750B1CB2}" destId="{27BFBDD3-2C80-474B-9D79-32DC9F014A5F}" srcOrd="0" destOrd="0" presId="urn:microsoft.com/office/officeart/2005/8/layout/vList3#1"/>
    <dgm:cxn modelId="{4CCCF397-A5B7-4797-8682-D20A5698731D}" type="presOf" srcId="{1A9FD3E8-101A-4788-A94B-C7344C38E48F}" destId="{E984CF8B-49B0-4FE0-892D-49C16969BC56}" srcOrd="0" destOrd="0" presId="urn:microsoft.com/office/officeart/2005/8/layout/vList3#1"/>
    <dgm:cxn modelId="{938D2208-14A6-4829-B71A-C552FF1D8478}" srcId="{1A9FD3E8-101A-4788-A94B-C7344C38E48F}" destId="{BF555202-D2CB-48CB-8844-5924750B1CB2}" srcOrd="1" destOrd="0" parTransId="{D7FCC45F-635D-4E02-B9A7-BE4891422FBD}" sibTransId="{A70AE000-D6DA-4E90-94A3-DB676BE656A4}"/>
    <dgm:cxn modelId="{36581350-B124-4989-9E1B-AAD3EE9D3D4E}" type="presOf" srcId="{10C26CEF-3520-4E73-867C-D731B8A25467}" destId="{A981B394-F789-4A19-8B37-ACBB699ED389}" srcOrd="0" destOrd="0" presId="urn:microsoft.com/office/officeart/2005/8/layout/vList3#1"/>
    <dgm:cxn modelId="{A94E4075-9095-4F02-BE4F-B59A5B10ABE3}" type="presParOf" srcId="{E984CF8B-49B0-4FE0-892D-49C16969BC56}" destId="{59EE9B1A-043D-4F41-8968-2AB142AB384D}" srcOrd="0" destOrd="0" presId="urn:microsoft.com/office/officeart/2005/8/layout/vList3#1"/>
    <dgm:cxn modelId="{F3AAFA40-F98E-4F52-9F64-93E61EAB94CE}" type="presParOf" srcId="{59EE9B1A-043D-4F41-8968-2AB142AB384D}" destId="{D89E89CE-31C3-47D2-87FE-55BB9EFB164A}" srcOrd="0" destOrd="0" presId="urn:microsoft.com/office/officeart/2005/8/layout/vList3#1"/>
    <dgm:cxn modelId="{5DC65DD0-40F4-4C40-ADD3-72BA49750231}" type="presParOf" srcId="{59EE9B1A-043D-4F41-8968-2AB142AB384D}" destId="{A981B394-F789-4A19-8B37-ACBB699ED389}" srcOrd="1" destOrd="0" presId="urn:microsoft.com/office/officeart/2005/8/layout/vList3#1"/>
    <dgm:cxn modelId="{04C51C45-79C3-4F0E-87EB-FD0FBD0291FE}" type="presParOf" srcId="{E984CF8B-49B0-4FE0-892D-49C16969BC56}" destId="{55613ABE-F35F-4AC9-BC73-5CD541275B55}" srcOrd="1" destOrd="0" presId="urn:microsoft.com/office/officeart/2005/8/layout/vList3#1"/>
    <dgm:cxn modelId="{C74363AF-0168-4A86-884E-D494237BA949}" type="presParOf" srcId="{E984CF8B-49B0-4FE0-892D-49C16969BC56}" destId="{82B1461A-CFB1-43A4-9B1F-33DDE1E30C40}" srcOrd="2" destOrd="0" presId="urn:microsoft.com/office/officeart/2005/8/layout/vList3#1"/>
    <dgm:cxn modelId="{62F15DC9-AD93-4D81-A3A3-2B27718D163C}" type="presParOf" srcId="{82B1461A-CFB1-43A4-9B1F-33DDE1E30C40}" destId="{5B6BA332-7DFE-4B9C-AE62-5C1FBAC0EE7C}" srcOrd="0" destOrd="0" presId="urn:microsoft.com/office/officeart/2005/8/layout/vList3#1"/>
    <dgm:cxn modelId="{BA5C9CF2-8745-4C8A-B8EC-C167FE585DF7}" type="presParOf" srcId="{82B1461A-CFB1-43A4-9B1F-33DDE1E30C40}" destId="{27BFBDD3-2C80-474B-9D79-32DC9F014A5F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FD3E8-101A-4788-A94B-C7344C38E48F}" type="doc">
      <dgm:prSet loTypeId="urn:microsoft.com/office/officeart/2005/8/layout/vList3#1" loCatId="list" qsTypeId="urn:microsoft.com/office/officeart/2005/8/quickstyle/simple3" qsCatId="simple" csTypeId="urn:microsoft.com/office/officeart/2005/8/colors/accent0_1" csCatId="mainScheme" phldr="1"/>
      <dgm:spPr/>
    </dgm:pt>
    <dgm:pt modelId="{10C26CEF-3520-4E73-867C-D731B8A25467}">
      <dgm:prSet phldrT="[Testo]" custT="1"/>
      <dgm:spPr/>
      <dgm:t>
        <a:bodyPr/>
        <a:lstStyle/>
        <a:p>
          <a:pPr algn="just"/>
          <a:r>
            <a:rPr lang="en-US" sz="1200" b="0" i="1" dirty="0" smtClean="0">
              <a:solidFill>
                <a:srgbClr val="002060"/>
              </a:solidFill>
            </a:rPr>
            <a:t>If all the butterflies in the world would join their flaps of wings could cause a hurricane that could change the planet ...(Butterfly Effect</a:t>
          </a:r>
          <a:r>
            <a:rPr lang="en-US" sz="1200" b="0" i="0" dirty="0" smtClean="0">
              <a:solidFill>
                <a:srgbClr val="002060"/>
              </a:solidFill>
            </a:rPr>
            <a:t>, 2004</a:t>
          </a:r>
          <a:r>
            <a:rPr lang="en-US" sz="1200" b="0" i="1" dirty="0" smtClean="0">
              <a:solidFill>
                <a:srgbClr val="002060"/>
              </a:solidFill>
            </a:rPr>
            <a:t>)</a:t>
          </a:r>
          <a:endParaRPr lang="it-IT" sz="1200" b="1" dirty="0">
            <a:solidFill>
              <a:srgbClr val="002060"/>
            </a:solidFill>
          </a:endParaRPr>
        </a:p>
      </dgm:t>
    </dgm:pt>
    <dgm:pt modelId="{80C9002A-89CD-430D-8C0D-BDDACB991CE9}" type="parTrans" cxnId="{598E10B8-1610-476B-8BF7-4558D66CDBAE}">
      <dgm:prSet/>
      <dgm:spPr/>
      <dgm:t>
        <a:bodyPr/>
        <a:lstStyle/>
        <a:p>
          <a:endParaRPr lang="it-IT" sz="1100"/>
        </a:p>
      </dgm:t>
    </dgm:pt>
    <dgm:pt modelId="{C315DC1D-EED7-4B69-81B6-66D1CE683526}" type="sibTrans" cxnId="{598E10B8-1610-476B-8BF7-4558D66CDBAE}">
      <dgm:prSet/>
      <dgm:spPr/>
      <dgm:t>
        <a:bodyPr/>
        <a:lstStyle/>
        <a:p>
          <a:endParaRPr lang="it-IT" sz="1100"/>
        </a:p>
      </dgm:t>
    </dgm:pt>
    <dgm:pt modelId="{388715F1-53A4-4128-9836-91276790D3BA}">
      <dgm:prSet phldrT="[Testo]" custT="1"/>
      <dgm:spPr/>
      <dgm:t>
        <a:bodyPr/>
        <a:lstStyle/>
        <a:p>
          <a:pPr algn="just"/>
          <a:r>
            <a:rPr lang="en-US" sz="1200" b="1" dirty="0" smtClean="0">
              <a:solidFill>
                <a:srgbClr val="002060"/>
              </a:solidFill>
            </a:rPr>
            <a:t>The topic was appreciated by the entire audience, theoreticians and practitioners of education for dyslexic children.</a:t>
          </a:r>
          <a:endParaRPr lang="it-IT" sz="1200" b="1" dirty="0">
            <a:solidFill>
              <a:srgbClr val="002060"/>
            </a:solidFill>
          </a:endParaRPr>
        </a:p>
      </dgm:t>
    </dgm:pt>
    <dgm:pt modelId="{2C4EF724-36A5-4572-9668-C9B73BA60438}" type="parTrans" cxnId="{22CB3C63-AA57-401C-B783-6D8089C7E9AB}">
      <dgm:prSet/>
      <dgm:spPr/>
      <dgm:t>
        <a:bodyPr/>
        <a:lstStyle/>
        <a:p>
          <a:endParaRPr lang="en-US" sz="1100"/>
        </a:p>
      </dgm:t>
    </dgm:pt>
    <dgm:pt modelId="{FACA91B2-3F87-4E15-9FEC-4A9F110FBFB3}" type="sibTrans" cxnId="{22CB3C63-AA57-401C-B783-6D8089C7E9AB}">
      <dgm:prSet/>
      <dgm:spPr/>
      <dgm:t>
        <a:bodyPr/>
        <a:lstStyle/>
        <a:p>
          <a:endParaRPr lang="en-US" sz="1100"/>
        </a:p>
      </dgm:t>
    </dgm:pt>
    <dgm:pt modelId="{27727E75-7695-4756-9512-DD1FDAE42083}">
      <dgm:prSet custT="1"/>
      <dgm:spPr/>
      <dgm:t>
        <a:bodyPr/>
        <a:lstStyle/>
        <a:p>
          <a:r>
            <a:rPr lang="en-US" sz="1200" b="1" dirty="0">
              <a:solidFill>
                <a:srgbClr val="002060"/>
              </a:solidFill>
            </a:rPr>
            <a:t>The final </a:t>
          </a:r>
          <a:r>
            <a:rPr lang="en-US" sz="1200" b="1" dirty="0" smtClean="0">
              <a:solidFill>
                <a:srgbClr val="002060"/>
              </a:solidFill>
            </a:rPr>
            <a:t>products </a:t>
          </a:r>
          <a:r>
            <a:rPr lang="en-US" sz="1200" b="1" dirty="0">
              <a:solidFill>
                <a:srgbClr val="002060"/>
              </a:solidFill>
            </a:rPr>
            <a:t>of the project can be a guide which promotes educational best practices in </a:t>
          </a:r>
          <a:r>
            <a:rPr lang="en-US" sz="1200" b="1" dirty="0" smtClean="0">
              <a:solidFill>
                <a:srgbClr val="002060"/>
              </a:solidFill>
            </a:rPr>
            <a:t>the </a:t>
          </a:r>
          <a:r>
            <a:rPr lang="en-US" sz="1200" b="1" dirty="0">
              <a:solidFill>
                <a:srgbClr val="002060"/>
              </a:solidFill>
            </a:rPr>
            <a:t>support for dyslexic children, educators and parents.</a:t>
          </a:r>
        </a:p>
      </dgm:t>
    </dgm:pt>
    <dgm:pt modelId="{D271FE62-ED4E-477B-A9A1-0F5F8CD2AF76}" type="parTrans" cxnId="{193BA21D-BDC3-440E-B649-B7BE1BC8129C}">
      <dgm:prSet/>
      <dgm:spPr/>
      <dgm:t>
        <a:bodyPr/>
        <a:lstStyle/>
        <a:p>
          <a:endParaRPr lang="en-US" sz="1100"/>
        </a:p>
      </dgm:t>
    </dgm:pt>
    <dgm:pt modelId="{0A54C190-3A0E-439F-928C-F265898B6DB0}" type="sibTrans" cxnId="{193BA21D-BDC3-440E-B649-B7BE1BC8129C}">
      <dgm:prSet/>
      <dgm:spPr/>
      <dgm:t>
        <a:bodyPr/>
        <a:lstStyle/>
        <a:p>
          <a:endParaRPr lang="en-US" sz="1100"/>
        </a:p>
      </dgm:t>
    </dgm:pt>
    <dgm:pt modelId="{BA6704ED-212F-40DF-9E61-B40C4D55B3E9}">
      <dgm:prSet custT="1"/>
      <dgm:spPr/>
      <dgm:t>
        <a:bodyPr/>
        <a:lstStyle/>
        <a:p>
          <a:r>
            <a:rPr lang="en-US" sz="1200" b="1" smtClean="0">
              <a:solidFill>
                <a:srgbClr val="002060"/>
              </a:solidFill>
            </a:rPr>
            <a:t>The representatives </a:t>
          </a:r>
          <a:r>
            <a:rPr lang="en-US" sz="1200" b="1" dirty="0" smtClean="0">
              <a:solidFill>
                <a:srgbClr val="002060"/>
              </a:solidFill>
            </a:rPr>
            <a:t>from the University </a:t>
          </a:r>
          <a:r>
            <a:rPr lang="en-US" sz="1200" b="1" dirty="0">
              <a:solidFill>
                <a:srgbClr val="002060"/>
              </a:solidFill>
            </a:rPr>
            <a:t>have developed a series of educational intervention </a:t>
          </a:r>
          <a:r>
            <a:rPr lang="en-US" sz="1100" b="1" dirty="0">
              <a:solidFill>
                <a:srgbClr val="002060"/>
              </a:solidFill>
            </a:rPr>
            <a:t>strategies</a:t>
          </a:r>
          <a:r>
            <a:rPr lang="en-US" sz="1200" b="1" dirty="0">
              <a:solidFill>
                <a:srgbClr val="002060"/>
              </a:solidFill>
            </a:rPr>
            <a:t> using both traditional and modern, interactive, based on the use of ICT. </a:t>
          </a:r>
        </a:p>
      </dgm:t>
    </dgm:pt>
    <dgm:pt modelId="{A245F791-6D07-48AD-A409-A1543A03D79E}" type="parTrans" cxnId="{1AA1D326-849A-40F8-AE1F-8B6F662B50DD}">
      <dgm:prSet/>
      <dgm:spPr/>
      <dgm:t>
        <a:bodyPr/>
        <a:lstStyle/>
        <a:p>
          <a:endParaRPr lang="en-US" sz="1100"/>
        </a:p>
      </dgm:t>
    </dgm:pt>
    <dgm:pt modelId="{2EB63C66-2849-45A2-A5CC-DBEE6E833F8D}" type="sibTrans" cxnId="{1AA1D326-849A-40F8-AE1F-8B6F662B50DD}">
      <dgm:prSet/>
      <dgm:spPr/>
      <dgm:t>
        <a:bodyPr/>
        <a:lstStyle/>
        <a:p>
          <a:endParaRPr lang="en-US" sz="1100"/>
        </a:p>
      </dgm:t>
    </dgm:pt>
    <dgm:pt modelId="{9351891E-646B-489C-8AE8-B9C660186A1A}">
      <dgm:prSet custT="1"/>
      <dgm:spPr/>
      <dgm:t>
        <a:bodyPr/>
        <a:lstStyle/>
        <a:p>
          <a:r>
            <a:rPr lang="en-US" sz="1200" b="1" dirty="0">
              <a:solidFill>
                <a:srgbClr val="002060"/>
              </a:solidFill>
            </a:rPr>
            <a:t>The conference </a:t>
          </a:r>
          <a:r>
            <a:rPr lang="en-US" sz="1200" b="1" dirty="0" smtClean="0">
              <a:solidFill>
                <a:srgbClr val="002060"/>
              </a:solidFill>
            </a:rPr>
            <a:t>underlined </a:t>
          </a:r>
          <a:r>
            <a:rPr lang="en-US" sz="1200" b="1" dirty="0">
              <a:solidFill>
                <a:srgbClr val="002060"/>
              </a:solidFill>
            </a:rPr>
            <a:t>the importance of efficient inter-institutional partnership dyslexic child's education.</a:t>
          </a:r>
        </a:p>
      </dgm:t>
    </dgm:pt>
    <dgm:pt modelId="{A8A79E5D-58E3-4814-9791-2A85AABDB7D3}" type="parTrans" cxnId="{933736F7-3784-4335-A5B0-BD2FA038DA54}">
      <dgm:prSet/>
      <dgm:spPr/>
      <dgm:t>
        <a:bodyPr/>
        <a:lstStyle/>
        <a:p>
          <a:endParaRPr lang="en-US" sz="1100"/>
        </a:p>
      </dgm:t>
    </dgm:pt>
    <dgm:pt modelId="{6EC5702B-510A-4EBA-B40B-BDC4B55B268D}" type="sibTrans" cxnId="{933736F7-3784-4335-A5B0-BD2FA038DA54}">
      <dgm:prSet/>
      <dgm:spPr/>
      <dgm:t>
        <a:bodyPr/>
        <a:lstStyle/>
        <a:p>
          <a:endParaRPr lang="en-US" sz="1100"/>
        </a:p>
      </dgm:t>
    </dgm:pt>
    <dgm:pt modelId="{02057429-6B12-4A9C-9E95-EDCE7B10938A}">
      <dgm:prSet custT="1"/>
      <dgm:spPr/>
      <dgm:t>
        <a:bodyPr/>
        <a:lstStyle/>
        <a:p>
          <a:r>
            <a:rPr lang="en-US" sz="1200" b="1" smtClean="0">
              <a:solidFill>
                <a:srgbClr val="002060"/>
              </a:solidFill>
            </a:rPr>
            <a:t>Practitioners </a:t>
          </a:r>
          <a:r>
            <a:rPr lang="en-US" sz="1200" b="1" dirty="0">
              <a:solidFill>
                <a:srgbClr val="002060"/>
              </a:solidFill>
            </a:rPr>
            <a:t>involved in the project have brought into focus a number of case studies and news in education priority and metacognition neurolinguistic elements involved in the act of communication in the context of a dyslexic child's education.</a:t>
          </a:r>
        </a:p>
      </dgm:t>
    </dgm:pt>
    <dgm:pt modelId="{1B9C9D4A-D6C8-4098-A4AC-2F87FCF81967}" type="parTrans" cxnId="{7133F35F-E4F3-4E15-AB8E-59A88D43E5D9}">
      <dgm:prSet/>
      <dgm:spPr/>
    </dgm:pt>
    <dgm:pt modelId="{9A769017-9B2B-4B85-9D64-E027A0524641}" type="sibTrans" cxnId="{7133F35F-E4F3-4E15-AB8E-59A88D43E5D9}">
      <dgm:prSet/>
      <dgm:spPr/>
    </dgm:pt>
    <dgm:pt modelId="{E984CF8B-49B0-4FE0-892D-49C16969BC56}" type="pres">
      <dgm:prSet presAssocID="{1A9FD3E8-101A-4788-A94B-C7344C38E48F}" presName="linearFlow" presStyleCnt="0">
        <dgm:presLayoutVars>
          <dgm:dir/>
          <dgm:resizeHandles val="exact"/>
        </dgm:presLayoutVars>
      </dgm:prSet>
      <dgm:spPr/>
    </dgm:pt>
    <dgm:pt modelId="{57199606-4C1C-4727-BF5F-7F67D6A6D415}" type="pres">
      <dgm:prSet presAssocID="{388715F1-53A4-4128-9836-91276790D3BA}" presName="composite" presStyleCnt="0"/>
      <dgm:spPr/>
    </dgm:pt>
    <dgm:pt modelId="{1F8C2FB9-78C7-4024-A935-D6421CFF996E}" type="pres">
      <dgm:prSet presAssocID="{388715F1-53A4-4128-9836-91276790D3BA}" presName="imgShp" presStyleLbl="fgImgPlace1" presStyleIdx="0" presStyleCnt="6"/>
      <dgm:spPr/>
    </dgm:pt>
    <dgm:pt modelId="{48D0BF5C-5C89-4C74-B301-D36E8DDC37DF}" type="pres">
      <dgm:prSet presAssocID="{388715F1-53A4-4128-9836-91276790D3B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EA2A9-BEC9-4299-A517-697778AC8412}" type="pres">
      <dgm:prSet presAssocID="{FACA91B2-3F87-4E15-9FEC-4A9F110FBFB3}" presName="spacing" presStyleCnt="0"/>
      <dgm:spPr/>
    </dgm:pt>
    <dgm:pt modelId="{7062F7E2-922E-47EE-94AB-7ABB34E0FA4C}" type="pres">
      <dgm:prSet presAssocID="{27727E75-7695-4756-9512-DD1FDAE42083}" presName="composite" presStyleCnt="0"/>
      <dgm:spPr/>
    </dgm:pt>
    <dgm:pt modelId="{560613B3-496C-42D8-9D25-492B43D37E14}" type="pres">
      <dgm:prSet presAssocID="{27727E75-7695-4756-9512-DD1FDAE42083}" presName="imgShp" presStyleLbl="fgImgPlace1" presStyleIdx="1" presStyleCnt="6"/>
      <dgm:spPr/>
    </dgm:pt>
    <dgm:pt modelId="{C2F37B1B-9C55-44A3-A38B-A8067CF1A0D5}" type="pres">
      <dgm:prSet presAssocID="{27727E75-7695-4756-9512-DD1FDAE4208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F993C-537B-4FF6-8ACA-AF162E12A820}" type="pres">
      <dgm:prSet presAssocID="{0A54C190-3A0E-439F-928C-F265898B6DB0}" presName="spacing" presStyleCnt="0"/>
      <dgm:spPr/>
    </dgm:pt>
    <dgm:pt modelId="{D5C08686-C4E4-46A2-8D9E-9FD154C7830C}" type="pres">
      <dgm:prSet presAssocID="{BA6704ED-212F-40DF-9E61-B40C4D55B3E9}" presName="composite" presStyleCnt="0"/>
      <dgm:spPr/>
    </dgm:pt>
    <dgm:pt modelId="{DAA7A435-BC1B-4974-BCDB-9B9D5BF9724E}" type="pres">
      <dgm:prSet presAssocID="{BA6704ED-212F-40DF-9E61-B40C4D55B3E9}" presName="imgShp" presStyleLbl="fgImgPlace1" presStyleIdx="2" presStyleCnt="6"/>
      <dgm:spPr/>
    </dgm:pt>
    <dgm:pt modelId="{EC97E1C7-6807-4DC8-BBC4-45E58A0D362A}" type="pres">
      <dgm:prSet presAssocID="{BA6704ED-212F-40DF-9E61-B40C4D55B3E9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AC98A-C8F6-480D-B9FC-DECBA923EE7A}" type="pres">
      <dgm:prSet presAssocID="{2EB63C66-2849-45A2-A5CC-DBEE6E833F8D}" presName="spacing" presStyleCnt="0"/>
      <dgm:spPr/>
    </dgm:pt>
    <dgm:pt modelId="{24D5D1B3-E6CE-47AB-B750-146BDE876E58}" type="pres">
      <dgm:prSet presAssocID="{02057429-6B12-4A9C-9E95-EDCE7B10938A}" presName="composite" presStyleCnt="0"/>
      <dgm:spPr/>
    </dgm:pt>
    <dgm:pt modelId="{AF8BAE3A-764A-44AE-8383-BEFBA4F8F979}" type="pres">
      <dgm:prSet presAssocID="{02057429-6B12-4A9C-9E95-EDCE7B10938A}" presName="imgShp" presStyleLbl="fgImgPlace1" presStyleIdx="3" presStyleCnt="6"/>
      <dgm:spPr/>
    </dgm:pt>
    <dgm:pt modelId="{22DC7302-C287-45C1-9908-F15EB90C7B26}" type="pres">
      <dgm:prSet presAssocID="{02057429-6B12-4A9C-9E95-EDCE7B10938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E1FB6-282E-429F-B2DA-6F096AD4F09A}" type="pres">
      <dgm:prSet presAssocID="{9A769017-9B2B-4B85-9D64-E027A0524641}" presName="spacing" presStyleCnt="0"/>
      <dgm:spPr/>
    </dgm:pt>
    <dgm:pt modelId="{79653543-B204-4D8B-9DF9-8C9E8620217D}" type="pres">
      <dgm:prSet presAssocID="{9351891E-646B-489C-8AE8-B9C660186A1A}" presName="composite" presStyleCnt="0"/>
      <dgm:spPr/>
    </dgm:pt>
    <dgm:pt modelId="{7EC4EC57-CEFA-4DB2-A3F0-4A6A10192583}" type="pres">
      <dgm:prSet presAssocID="{9351891E-646B-489C-8AE8-B9C660186A1A}" presName="imgShp" presStyleLbl="fgImgPlace1" presStyleIdx="4" presStyleCnt="6"/>
      <dgm:spPr/>
    </dgm:pt>
    <dgm:pt modelId="{295AC622-3B65-4567-A63E-BD4506C4680F}" type="pres">
      <dgm:prSet presAssocID="{9351891E-646B-489C-8AE8-B9C660186A1A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F574E-B469-470A-9B82-A1730844E065}" type="pres">
      <dgm:prSet presAssocID="{6EC5702B-510A-4EBA-B40B-BDC4B55B268D}" presName="spacing" presStyleCnt="0"/>
      <dgm:spPr/>
    </dgm:pt>
    <dgm:pt modelId="{59EE9B1A-043D-4F41-8968-2AB142AB384D}" type="pres">
      <dgm:prSet presAssocID="{10C26CEF-3520-4E73-867C-D731B8A25467}" presName="composite" presStyleCnt="0"/>
      <dgm:spPr/>
    </dgm:pt>
    <dgm:pt modelId="{D89E89CE-31C3-47D2-87FE-55BB9EFB164A}" type="pres">
      <dgm:prSet presAssocID="{10C26CEF-3520-4E73-867C-D731B8A25467}" presName="imgShp" presStyleLbl="fgImgPlace1" presStyleIdx="5" presStyleCnt="6" custScaleX="100979" custScaleY="97698" custLinFactNeighborX="-127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81B394-F789-4A19-8B37-ACBB699ED389}" type="pres">
      <dgm:prSet presAssocID="{10C26CEF-3520-4E73-867C-D731B8A25467}" presName="txShp" presStyleLbl="node1" presStyleIdx="5" presStyleCnt="6" custLinFactNeighborX="547" custLinFactNeighborY="32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461DA33-DF7E-448E-86CD-3592A0809F58}" type="presOf" srcId="{1A9FD3E8-101A-4788-A94B-C7344C38E48F}" destId="{E984CF8B-49B0-4FE0-892D-49C16969BC56}" srcOrd="0" destOrd="0" presId="urn:microsoft.com/office/officeart/2005/8/layout/vList3#1"/>
    <dgm:cxn modelId="{AD5B4784-1989-49B0-A69F-F974AA8CA2AF}" type="presOf" srcId="{02057429-6B12-4A9C-9E95-EDCE7B10938A}" destId="{22DC7302-C287-45C1-9908-F15EB90C7B26}" srcOrd="0" destOrd="0" presId="urn:microsoft.com/office/officeart/2005/8/layout/vList3#1"/>
    <dgm:cxn modelId="{7133F35F-E4F3-4E15-AB8E-59A88D43E5D9}" srcId="{1A9FD3E8-101A-4788-A94B-C7344C38E48F}" destId="{02057429-6B12-4A9C-9E95-EDCE7B10938A}" srcOrd="3" destOrd="0" parTransId="{1B9C9D4A-D6C8-4098-A4AC-2F87FCF81967}" sibTransId="{9A769017-9B2B-4B85-9D64-E027A0524641}"/>
    <dgm:cxn modelId="{BCD57429-AAD4-4AF4-BD13-296883F470DA}" type="presOf" srcId="{388715F1-53A4-4128-9836-91276790D3BA}" destId="{48D0BF5C-5C89-4C74-B301-D36E8DDC37DF}" srcOrd="0" destOrd="0" presId="urn:microsoft.com/office/officeart/2005/8/layout/vList3#1"/>
    <dgm:cxn modelId="{1AA1D326-849A-40F8-AE1F-8B6F662B50DD}" srcId="{1A9FD3E8-101A-4788-A94B-C7344C38E48F}" destId="{BA6704ED-212F-40DF-9E61-B40C4D55B3E9}" srcOrd="2" destOrd="0" parTransId="{A245F791-6D07-48AD-A409-A1543A03D79E}" sibTransId="{2EB63C66-2849-45A2-A5CC-DBEE6E833F8D}"/>
    <dgm:cxn modelId="{0B46651F-71A1-44E5-974D-ED9140CD42DD}" type="presOf" srcId="{BA6704ED-212F-40DF-9E61-B40C4D55B3E9}" destId="{EC97E1C7-6807-4DC8-BBC4-45E58A0D362A}" srcOrd="0" destOrd="0" presId="urn:microsoft.com/office/officeart/2005/8/layout/vList3#1"/>
    <dgm:cxn modelId="{22CB3C63-AA57-401C-B783-6D8089C7E9AB}" srcId="{1A9FD3E8-101A-4788-A94B-C7344C38E48F}" destId="{388715F1-53A4-4128-9836-91276790D3BA}" srcOrd="0" destOrd="0" parTransId="{2C4EF724-36A5-4572-9668-C9B73BA60438}" sibTransId="{FACA91B2-3F87-4E15-9FEC-4A9F110FBFB3}"/>
    <dgm:cxn modelId="{A2D9EF1B-27FE-490E-83F7-7C0FD468966F}" type="presOf" srcId="{10C26CEF-3520-4E73-867C-D731B8A25467}" destId="{A981B394-F789-4A19-8B37-ACBB699ED389}" srcOrd="0" destOrd="0" presId="urn:microsoft.com/office/officeart/2005/8/layout/vList3#1"/>
    <dgm:cxn modelId="{598E10B8-1610-476B-8BF7-4558D66CDBAE}" srcId="{1A9FD3E8-101A-4788-A94B-C7344C38E48F}" destId="{10C26CEF-3520-4E73-867C-D731B8A25467}" srcOrd="5" destOrd="0" parTransId="{80C9002A-89CD-430D-8C0D-BDDACB991CE9}" sibTransId="{C315DC1D-EED7-4B69-81B6-66D1CE683526}"/>
    <dgm:cxn modelId="{3DF41EAD-DF78-422E-8584-D52FDDC64E9F}" type="presOf" srcId="{9351891E-646B-489C-8AE8-B9C660186A1A}" destId="{295AC622-3B65-4567-A63E-BD4506C4680F}" srcOrd="0" destOrd="0" presId="urn:microsoft.com/office/officeart/2005/8/layout/vList3#1"/>
    <dgm:cxn modelId="{933736F7-3784-4335-A5B0-BD2FA038DA54}" srcId="{1A9FD3E8-101A-4788-A94B-C7344C38E48F}" destId="{9351891E-646B-489C-8AE8-B9C660186A1A}" srcOrd="4" destOrd="0" parTransId="{A8A79E5D-58E3-4814-9791-2A85AABDB7D3}" sibTransId="{6EC5702B-510A-4EBA-B40B-BDC4B55B268D}"/>
    <dgm:cxn modelId="{F6035854-00B1-48BC-81CC-14572EC4CAB1}" type="presOf" srcId="{27727E75-7695-4756-9512-DD1FDAE42083}" destId="{C2F37B1B-9C55-44A3-A38B-A8067CF1A0D5}" srcOrd="0" destOrd="0" presId="urn:microsoft.com/office/officeart/2005/8/layout/vList3#1"/>
    <dgm:cxn modelId="{193BA21D-BDC3-440E-B649-B7BE1BC8129C}" srcId="{1A9FD3E8-101A-4788-A94B-C7344C38E48F}" destId="{27727E75-7695-4756-9512-DD1FDAE42083}" srcOrd="1" destOrd="0" parTransId="{D271FE62-ED4E-477B-A9A1-0F5F8CD2AF76}" sibTransId="{0A54C190-3A0E-439F-928C-F265898B6DB0}"/>
    <dgm:cxn modelId="{1B0F9845-89FD-4011-9F78-560A5BDD233A}" type="presParOf" srcId="{E984CF8B-49B0-4FE0-892D-49C16969BC56}" destId="{57199606-4C1C-4727-BF5F-7F67D6A6D415}" srcOrd="0" destOrd="0" presId="urn:microsoft.com/office/officeart/2005/8/layout/vList3#1"/>
    <dgm:cxn modelId="{825ABE7D-7413-45FA-AB6E-B99948335ACF}" type="presParOf" srcId="{57199606-4C1C-4727-BF5F-7F67D6A6D415}" destId="{1F8C2FB9-78C7-4024-A935-D6421CFF996E}" srcOrd="0" destOrd="0" presId="urn:microsoft.com/office/officeart/2005/8/layout/vList3#1"/>
    <dgm:cxn modelId="{24BB29B1-0B98-410C-AF45-0C738C878BD8}" type="presParOf" srcId="{57199606-4C1C-4727-BF5F-7F67D6A6D415}" destId="{48D0BF5C-5C89-4C74-B301-D36E8DDC37DF}" srcOrd="1" destOrd="0" presId="urn:microsoft.com/office/officeart/2005/8/layout/vList3#1"/>
    <dgm:cxn modelId="{29F68A9C-1F0E-4856-8E00-656136E16AE0}" type="presParOf" srcId="{E984CF8B-49B0-4FE0-892D-49C16969BC56}" destId="{5E6EA2A9-BEC9-4299-A517-697778AC8412}" srcOrd="1" destOrd="0" presId="urn:microsoft.com/office/officeart/2005/8/layout/vList3#1"/>
    <dgm:cxn modelId="{E535BD2E-D62E-4670-838D-F648E840E745}" type="presParOf" srcId="{E984CF8B-49B0-4FE0-892D-49C16969BC56}" destId="{7062F7E2-922E-47EE-94AB-7ABB34E0FA4C}" srcOrd="2" destOrd="0" presId="urn:microsoft.com/office/officeart/2005/8/layout/vList3#1"/>
    <dgm:cxn modelId="{FB224DDD-934E-47D5-AA1D-A2C8C9F5B81B}" type="presParOf" srcId="{7062F7E2-922E-47EE-94AB-7ABB34E0FA4C}" destId="{560613B3-496C-42D8-9D25-492B43D37E14}" srcOrd="0" destOrd="0" presId="urn:microsoft.com/office/officeart/2005/8/layout/vList3#1"/>
    <dgm:cxn modelId="{EEB47239-84AD-4DEF-8697-82D64F2EA4DC}" type="presParOf" srcId="{7062F7E2-922E-47EE-94AB-7ABB34E0FA4C}" destId="{C2F37B1B-9C55-44A3-A38B-A8067CF1A0D5}" srcOrd="1" destOrd="0" presId="urn:microsoft.com/office/officeart/2005/8/layout/vList3#1"/>
    <dgm:cxn modelId="{532C1096-D6DB-48F5-B418-208739C62382}" type="presParOf" srcId="{E984CF8B-49B0-4FE0-892D-49C16969BC56}" destId="{00FF993C-537B-4FF6-8ACA-AF162E12A820}" srcOrd="3" destOrd="0" presId="urn:microsoft.com/office/officeart/2005/8/layout/vList3#1"/>
    <dgm:cxn modelId="{E5B06FA1-A235-4A9B-A89C-91CBE6D47549}" type="presParOf" srcId="{E984CF8B-49B0-4FE0-892D-49C16969BC56}" destId="{D5C08686-C4E4-46A2-8D9E-9FD154C7830C}" srcOrd="4" destOrd="0" presId="urn:microsoft.com/office/officeart/2005/8/layout/vList3#1"/>
    <dgm:cxn modelId="{CB4FD3A7-ECF0-4B62-992D-04676C1EE2D0}" type="presParOf" srcId="{D5C08686-C4E4-46A2-8D9E-9FD154C7830C}" destId="{DAA7A435-BC1B-4974-BCDB-9B9D5BF9724E}" srcOrd="0" destOrd="0" presId="urn:microsoft.com/office/officeart/2005/8/layout/vList3#1"/>
    <dgm:cxn modelId="{33687F8C-90B6-4183-98A5-8E7F9975FA9D}" type="presParOf" srcId="{D5C08686-C4E4-46A2-8D9E-9FD154C7830C}" destId="{EC97E1C7-6807-4DC8-BBC4-45E58A0D362A}" srcOrd="1" destOrd="0" presId="urn:microsoft.com/office/officeart/2005/8/layout/vList3#1"/>
    <dgm:cxn modelId="{0A300B50-602D-449E-A89D-CF805046B8FA}" type="presParOf" srcId="{E984CF8B-49B0-4FE0-892D-49C16969BC56}" destId="{002AC98A-C8F6-480D-B9FC-DECBA923EE7A}" srcOrd="5" destOrd="0" presId="urn:microsoft.com/office/officeart/2005/8/layout/vList3#1"/>
    <dgm:cxn modelId="{77416FA3-862A-474A-AC27-93554E864042}" type="presParOf" srcId="{E984CF8B-49B0-4FE0-892D-49C16969BC56}" destId="{24D5D1B3-E6CE-47AB-B750-146BDE876E58}" srcOrd="6" destOrd="0" presId="urn:microsoft.com/office/officeart/2005/8/layout/vList3#1"/>
    <dgm:cxn modelId="{8E8A16AF-5137-4FB3-8E67-3D0AB56DD182}" type="presParOf" srcId="{24D5D1B3-E6CE-47AB-B750-146BDE876E58}" destId="{AF8BAE3A-764A-44AE-8383-BEFBA4F8F979}" srcOrd="0" destOrd="0" presId="urn:microsoft.com/office/officeart/2005/8/layout/vList3#1"/>
    <dgm:cxn modelId="{0A54B1A7-A4B3-46AA-B6F0-36FEDA2DFE2C}" type="presParOf" srcId="{24D5D1B3-E6CE-47AB-B750-146BDE876E58}" destId="{22DC7302-C287-45C1-9908-F15EB90C7B26}" srcOrd="1" destOrd="0" presId="urn:microsoft.com/office/officeart/2005/8/layout/vList3#1"/>
    <dgm:cxn modelId="{4C6848B9-6A23-41CA-9FC3-ED5DB6C76D96}" type="presParOf" srcId="{E984CF8B-49B0-4FE0-892D-49C16969BC56}" destId="{BDFE1FB6-282E-429F-B2DA-6F096AD4F09A}" srcOrd="7" destOrd="0" presId="urn:microsoft.com/office/officeart/2005/8/layout/vList3#1"/>
    <dgm:cxn modelId="{D6C7B0D4-C51A-4803-A0E4-C0103528A1CA}" type="presParOf" srcId="{E984CF8B-49B0-4FE0-892D-49C16969BC56}" destId="{79653543-B204-4D8B-9DF9-8C9E8620217D}" srcOrd="8" destOrd="0" presId="urn:microsoft.com/office/officeart/2005/8/layout/vList3#1"/>
    <dgm:cxn modelId="{09A5739A-59EA-4618-9D45-E54C839CED3E}" type="presParOf" srcId="{79653543-B204-4D8B-9DF9-8C9E8620217D}" destId="{7EC4EC57-CEFA-4DB2-A3F0-4A6A10192583}" srcOrd="0" destOrd="0" presId="urn:microsoft.com/office/officeart/2005/8/layout/vList3#1"/>
    <dgm:cxn modelId="{597977E4-421C-4230-8CB5-9199F624FAC4}" type="presParOf" srcId="{79653543-B204-4D8B-9DF9-8C9E8620217D}" destId="{295AC622-3B65-4567-A63E-BD4506C4680F}" srcOrd="1" destOrd="0" presId="urn:microsoft.com/office/officeart/2005/8/layout/vList3#1"/>
    <dgm:cxn modelId="{9F7AC972-4891-46E5-86D1-AA8B8FBD22B1}" type="presParOf" srcId="{E984CF8B-49B0-4FE0-892D-49C16969BC56}" destId="{261F574E-B469-470A-9B82-A1730844E065}" srcOrd="9" destOrd="0" presId="urn:microsoft.com/office/officeart/2005/8/layout/vList3#1"/>
    <dgm:cxn modelId="{C7127939-A8DF-49EB-9AAF-8222692EBC9A}" type="presParOf" srcId="{E984CF8B-49B0-4FE0-892D-49C16969BC56}" destId="{59EE9B1A-043D-4F41-8968-2AB142AB384D}" srcOrd="10" destOrd="0" presId="urn:microsoft.com/office/officeart/2005/8/layout/vList3#1"/>
    <dgm:cxn modelId="{9EBED6BE-B776-409D-945A-2EC948F6DA50}" type="presParOf" srcId="{59EE9B1A-043D-4F41-8968-2AB142AB384D}" destId="{D89E89CE-31C3-47D2-87FE-55BB9EFB164A}" srcOrd="0" destOrd="0" presId="urn:microsoft.com/office/officeart/2005/8/layout/vList3#1"/>
    <dgm:cxn modelId="{D68E6950-2AD6-48BF-83A6-68A4B9E37E49}" type="presParOf" srcId="{59EE9B1A-043D-4F41-8968-2AB142AB384D}" destId="{A981B394-F789-4A19-8B37-ACBB699ED389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23A615-BB09-45CC-BF0E-D8C399DE783F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51E6D2-DA12-4A3C-929F-5DA21A33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6037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0BD6A9-FFE5-477A-A86B-82BC9F55C137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0BD6A9-FFE5-477A-A86B-82BC9F55C137}" type="slidenum">
              <a:rPr lang="en-US" smtClean="0">
                <a:latin typeface="Arial" charset="0"/>
              </a:rPr>
              <a:pPr eaLnBrk="1" hangingPunct="1"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0BD6A9-FFE5-477A-A86B-82BC9F55C137}" type="slidenum">
              <a:rPr lang="en-US" smtClean="0">
                <a:latin typeface="Arial" charset="0"/>
              </a:rPr>
              <a:pPr eaLnBrk="1" hangingPunct="1"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0BD6A9-FFE5-477A-A86B-82BC9F55C137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9388" y="981075"/>
            <a:ext cx="8785225" cy="5400675"/>
          </a:xfrm>
          <a:prstGeom prst="roundRect">
            <a:avLst>
              <a:gd name="adj" fmla="val 16667"/>
            </a:avLst>
          </a:prstGeom>
          <a:noFill/>
          <a:ln w="508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0" y="73025"/>
            <a:ext cx="8991600" cy="1123950"/>
          </a:xfrm>
          <a:custGeom>
            <a:avLst/>
            <a:gdLst>
              <a:gd name="T0" fmla="*/ 0 w 8000"/>
              <a:gd name="T1" fmla="*/ 0 h 1000"/>
              <a:gd name="T2" fmla="*/ 2147483647 w 8000"/>
              <a:gd name="T3" fmla="*/ 0 h 1000"/>
              <a:gd name="T4" fmla="*/ 2147483647 w 8000"/>
              <a:gd name="T5" fmla="*/ 2147483647 h 1000"/>
              <a:gd name="T6" fmla="*/ 2147483647 w 8000"/>
              <a:gd name="T7" fmla="*/ 2147483647 h 1000"/>
              <a:gd name="T8" fmla="*/ 0 w 8000"/>
              <a:gd name="T9" fmla="*/ 2147483647 h 1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00"/>
              <a:gd name="T16" fmla="*/ 0 h 1000"/>
              <a:gd name="T17" fmla="*/ 4000 w 8000"/>
              <a:gd name="T18" fmla="*/ 1000 h 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00" h="1000">
                <a:moveTo>
                  <a:pt x="0" y="0"/>
                </a:moveTo>
                <a:lnTo>
                  <a:pt x="7499" y="0"/>
                </a:lnTo>
                <a:cubicBezTo>
                  <a:pt x="7776" y="0"/>
                  <a:pt x="8000" y="223"/>
                  <a:pt x="8000" y="500"/>
                </a:cubicBezTo>
                <a:cubicBezTo>
                  <a:pt x="8000" y="776"/>
                  <a:pt x="7776" y="999"/>
                  <a:pt x="7500" y="1000"/>
                </a:cubicBez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3028950"/>
            <a:ext cx="8305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" name="Picture 14" descr="final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42846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313" y="1268413"/>
            <a:ext cx="8077200" cy="922337"/>
          </a:xfrm>
        </p:spPr>
        <p:txBody>
          <a:bodyPr/>
          <a:lstStyle>
            <a:lvl1pPr>
              <a:defRPr sz="4600"/>
            </a:lvl1pPr>
          </a:lstStyle>
          <a:p>
            <a:r>
              <a:rPr lang="ro-RO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205038"/>
            <a:ext cx="8135937" cy="37449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o-RO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7CBB2-5AFF-453F-9EFC-8ABCEA57829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4010295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3DE3-8CB5-49AC-A620-B9889433109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07677275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613" y="1341438"/>
            <a:ext cx="2003425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341438"/>
            <a:ext cx="5859463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54D3E-2B2A-4A23-96E9-A5B371CA3C7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752178616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565400"/>
            <a:ext cx="7924800" cy="345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85865-7E14-4E57-8FF0-A4D6A790AA7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51802556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565400"/>
            <a:ext cx="3886200" cy="345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3886200" cy="345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8D315-E187-4A68-86D3-27432B5EB57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493916623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65400"/>
            <a:ext cx="3886200" cy="345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565400"/>
            <a:ext cx="38862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68800"/>
            <a:ext cx="38862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4321-35B4-4E99-9788-F41AEA85445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314075816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FE0E-4E5D-40EE-BB68-1F97695DF24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54061192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8E05A-55F0-4591-9E4F-999084B50BA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865900338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65400"/>
            <a:ext cx="38862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38862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84CBF-4365-4E0F-9466-E22913416F6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78476808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9C6A-EA32-4200-82DB-3436CD21B8E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777759062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22EC-E795-48B9-AC8B-CA61212854E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197818516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4B3BF-DAAE-4C39-855D-695C031E03F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913946000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5808-1214-4703-9BB0-2FA89DE5503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773850893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1738-4811-4812-A1D5-880B6262436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143356001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3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261 w 7000"/>
                <a:gd name="T3" fmla="*/ 0 h 1000"/>
                <a:gd name="T4" fmla="*/ 2435 w 7000"/>
                <a:gd name="T5" fmla="*/ 174 h 1000"/>
                <a:gd name="T6" fmla="*/ 2262 w 7000"/>
                <a:gd name="T7" fmla="*/ 348 h 1000"/>
                <a:gd name="T8" fmla="*/ 0 w 7000"/>
                <a:gd name="T9" fmla="*/ 348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41438"/>
            <a:ext cx="8015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65400"/>
            <a:ext cx="7924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FEA36D8-B831-46EB-AD15-A3B79C27EEA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pic>
        <p:nvPicPr>
          <p:cNvPr id="1032" name="Picture 6" descr="final_text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40671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ransition>
    <p:wip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iasi4u.ro/2012-primele-imagini-cu-teatrul-national-din-iasi-refac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7.jpeg"/><Relationship Id="rId4" Type="http://schemas.openxmlformats.org/officeDocument/2006/relationships/hyperlink" Target="http://www.operaiasi.r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ziarulfapta.ro/alegere-de-dumnez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asi365.com/manastiri/452-manastirea-golia-ia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ro.wikipedia.org/wiki/Palatul_Culturii_din_Ia%C8%99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.uaic.ro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vechi.uaic.ro/uaic/bin/view/Photos/?language=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skyscrapercity.com/showthread.php?t=539173&amp;page=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romiasi.ro/tur-virtual/copou?page=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2.jpeg"/><Relationship Id="rId4" Type="http://schemas.openxmlformats.org/officeDocument/2006/relationships/hyperlink" Target="http://www.iasi4u.ro/2014_parcul-copou-va-intra-in-renovare/teiullui-eminesc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alatorii.myfreeforum.ro/t133-mitropolia-ias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4.jpeg"/><Relationship Id="rId4" Type="http://schemas.openxmlformats.org/officeDocument/2006/relationships/hyperlink" Target="http://iasi365.com/manastiri/455-catedrala-mitropolitana-ias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adioiasi.ro/stiri/live-video-iasi-seara-valorilor-la-teatrul-national-vasile-alecsandr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08038" y="13811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o-RO">
                <a:latin typeface="Arial" charset="0"/>
              </a:rPr>
              <a:t>	</a:t>
            </a:r>
            <a:endParaRPr lang="en-US" sz="2800">
              <a:latin typeface="Arial" charset="0"/>
            </a:endParaRPr>
          </a:p>
        </p:txBody>
      </p:sp>
      <p:sp>
        <p:nvSpPr>
          <p:cNvPr id="3075" name="Substituent subsol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>
                <a:latin typeface="Arial" charset="0"/>
              </a:rPr>
              <a:t>Project Erasmus+"Hidden stars" 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24-27 May,2016, Turkey</a:t>
            </a:r>
            <a:endParaRPr lang="ro-RO" dirty="0" smtClean="0">
              <a:latin typeface="Arial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Dreptunghi 2"/>
          <p:cNvSpPr>
            <a:spLocks noChangeArrowheads="1"/>
          </p:cNvSpPr>
          <p:nvPr/>
        </p:nvSpPr>
        <p:spPr bwMode="auto">
          <a:xfrm>
            <a:off x="838200" y="2057400"/>
            <a:ext cx="75612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cs typeface="Times New Roman" pitchFamily="18" charset="0"/>
              </a:rPr>
              <a:t>S</a:t>
            </a:r>
            <a:r>
              <a:rPr lang="ro-RO" sz="4800" b="1" dirty="0" err="1" smtClean="0">
                <a:solidFill>
                  <a:srgbClr val="C00000"/>
                </a:solidFill>
                <a:cs typeface="Times New Roman" pitchFamily="18" charset="0"/>
              </a:rPr>
              <a:t>trategic</a:t>
            </a:r>
            <a:r>
              <a:rPr lang="en-US" sz="4800" b="1" dirty="0" smtClean="0">
                <a:solidFill>
                  <a:srgbClr val="C00000"/>
                </a:solidFill>
                <a:cs typeface="Times New Roman" pitchFamily="18" charset="0"/>
              </a:rPr>
              <a:t> partnership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''Hidden Stars'' </a:t>
            </a:r>
          </a:p>
          <a:p>
            <a:r>
              <a:rPr lang="ro-RO" sz="4800" dirty="0" smtClean="0">
                <a:solidFill>
                  <a:srgbClr val="C00000"/>
                </a:solidFill>
              </a:rPr>
              <a:t>2014-2016</a:t>
            </a:r>
            <a:endParaRPr lang="en-US" sz="4800" dirty="0" smtClean="0">
              <a:solidFill>
                <a:srgbClr val="C00000"/>
              </a:solidFill>
            </a:endParaRPr>
          </a:p>
        </p:txBody>
      </p:sp>
      <p:pic>
        <p:nvPicPr>
          <p:cNvPr id="7" name="Imagin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7244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Segnaposto testo 4"/>
          <p:cNvSpPr txBox="1">
            <a:spLocks/>
          </p:cNvSpPr>
          <p:nvPr/>
        </p:nvSpPr>
        <p:spPr bwMode="auto">
          <a:xfrm>
            <a:off x="1371600" y="5562600"/>
            <a:ext cx="6803136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VASILE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ALECSANDRI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NATIONAL THEATRE - INTERIOR</a:t>
            </a:r>
            <a:endParaRPr kumimoji="0" lang="ro-RO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it-IT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www.iasi4u.ro/multimedia/2012/05/540302_412075495481674_123807417_n-515x33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886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www.operaiasi.ro/wp-content/uploads/2012/08/01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86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6096000" cy="762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Monastery of the Three Hierarchs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ttp://ziarulfapta.ro/wp-content/uploads/Biserica_Trei_Ierarhi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2971800" y="5257800"/>
            <a:ext cx="3632453" cy="758952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en-US" sz="2800" b="1" dirty="0" err="1" smtClean="0">
                <a:solidFill>
                  <a:srgbClr val="002060"/>
                </a:solidFill>
              </a:rPr>
              <a:t>Golia</a:t>
            </a:r>
            <a:r>
              <a:rPr lang="en-US" sz="2800" b="1" dirty="0" smtClean="0">
                <a:solidFill>
                  <a:srgbClr val="002060"/>
                </a:solidFill>
              </a:rPr>
              <a:t> monastery</a:t>
            </a:r>
            <a:endParaRPr lang="it-IT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http://iasi365.com/images/stories/Iasi/manastirea-Golia-Iasi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029200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3454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T</a:t>
            </a:r>
            <a:r>
              <a:rPr lang="ro-RO" b="1" dirty="0" err="1" smtClean="0">
                <a:solidFill>
                  <a:srgbClr val="002060"/>
                </a:solidFill>
                <a:latin typeface="Century Gothic" pitchFamily="34" charset="0"/>
              </a:rPr>
              <a:t>he</a:t>
            </a:r>
            <a:r>
              <a:rPr lang="ro-RO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o-RO" b="1" dirty="0" err="1" smtClean="0">
                <a:solidFill>
                  <a:srgbClr val="002060"/>
                </a:solidFill>
                <a:latin typeface="Century Gothic" pitchFamily="34" charset="0"/>
              </a:rPr>
              <a:t>County</a:t>
            </a:r>
            <a:r>
              <a:rPr lang="ro-RO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o</a:t>
            </a:r>
            <a:r>
              <a:rPr lang="ro-RO" b="1" dirty="0" smtClean="0">
                <a:solidFill>
                  <a:srgbClr val="002060"/>
                </a:solidFill>
                <a:latin typeface="Century Gothic" pitchFamily="34" charset="0"/>
              </a:rPr>
              <a:t>f 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I</a:t>
            </a:r>
            <a:r>
              <a:rPr lang="ro-RO" b="1" dirty="0" err="1" smtClean="0">
                <a:solidFill>
                  <a:srgbClr val="002060"/>
                </a:solidFill>
                <a:latin typeface="Century Gothic" pitchFamily="34" charset="0"/>
              </a:rPr>
              <a:t>asi</a:t>
            </a:r>
            <a:r>
              <a:rPr lang="ro-RO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Century Gothic" pitchFamily="34" charset="0"/>
              </a:rPr>
              <a:t>i</a:t>
            </a:r>
            <a:r>
              <a:rPr lang="ro-RO" b="1" dirty="0" smtClean="0">
                <a:solidFill>
                  <a:srgbClr val="002060"/>
                </a:solidFill>
                <a:latin typeface="Century Gothic" pitchFamily="34" charset="0"/>
              </a:rPr>
              <a:t>n </a:t>
            </a: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n</a:t>
            </a:r>
            <a:r>
              <a:rPr lang="ro-RO" b="1" dirty="0" err="1" smtClean="0">
                <a:solidFill>
                  <a:srgbClr val="002060"/>
                </a:solidFill>
                <a:latin typeface="Century Gothic" pitchFamily="34" charset="0"/>
              </a:rPr>
              <a:t>umbers</a:t>
            </a:r>
            <a:endParaRPr lang="en-US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more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than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700000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persons</a:t>
            </a:r>
            <a:endParaRPr lang="en-US" sz="2800" dirty="0" smtClean="0">
              <a:solidFill>
                <a:srgbClr val="00206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35 000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STUDENTS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ENROLLED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IN PUBLIC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SCHOOLS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(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MORE THAN A HALF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in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the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urban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area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)</a:t>
            </a:r>
            <a:endParaRPr lang="en-US" sz="2800" dirty="0" smtClean="0">
              <a:solidFill>
                <a:srgbClr val="00206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232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schools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(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preschool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primary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,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secondary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level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): 105 in urban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area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, 127 in rural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area</a:t>
            </a:r>
            <a:endParaRPr lang="en-US" sz="2800" dirty="0" smtClean="0">
              <a:solidFill>
                <a:srgbClr val="00206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more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than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3000 </a:t>
            </a:r>
            <a:r>
              <a:rPr lang="en-US" sz="2800" dirty="0" smtClean="0">
                <a:solidFill>
                  <a:srgbClr val="002060"/>
                </a:solidFill>
                <a:latin typeface="Calibri"/>
              </a:rPr>
              <a:t>STUDENTS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in private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schools</a:t>
            </a:r>
            <a:endParaRPr lang="en-US" sz="2800" dirty="0" smtClean="0">
              <a:solidFill>
                <a:srgbClr val="002060"/>
              </a:solidFill>
              <a:latin typeface="Calibri"/>
            </a:endParaRPr>
          </a:p>
          <a:p>
            <a:pPr>
              <a:buFont typeface="Arial" pitchFamily="34" charset="0"/>
              <a:buChar char="•"/>
            </a:pP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more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than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9000 </a:t>
            </a:r>
            <a:r>
              <a:rPr lang="ro-RO" sz="2800" dirty="0" err="1" smtClean="0">
                <a:solidFill>
                  <a:srgbClr val="002060"/>
                </a:solidFill>
                <a:latin typeface="Calibri"/>
              </a:rPr>
              <a:t>teachers</a:t>
            </a:r>
            <a:r>
              <a:rPr lang="ro-RO" sz="2800" dirty="0" smtClean="0">
                <a:solidFill>
                  <a:srgbClr val="002060"/>
                </a:solidFill>
                <a:latin typeface="Calibri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34544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Century Gothic" pitchFamily="34" charset="0"/>
              </a:rPr>
              <a:t>Types of schools/educational services</a:t>
            </a:r>
          </a:p>
          <a:p>
            <a:pPr algn="ctr">
              <a:spcBef>
                <a:spcPts val="0"/>
              </a:spcBef>
            </a:pPr>
            <a:endParaRPr lang="en-US" sz="28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Theoretical schools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/high schools (realistic, humanistic)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Vocational schools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/high-schools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 (</a:t>
            </a:r>
            <a:r>
              <a:rPr lang="ro-RO" sz="2400" dirty="0" err="1" smtClean="0">
                <a:solidFill>
                  <a:srgbClr val="002060"/>
                </a:solidFill>
                <a:latin typeface="Century Gothic" pitchFamily="34" charset="0"/>
              </a:rPr>
              <a:t>art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s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physical education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, </a:t>
            </a:r>
            <a:r>
              <a:rPr lang="ro-RO" sz="2400" dirty="0" err="1" smtClean="0">
                <a:solidFill>
                  <a:srgbClr val="002060"/>
                </a:solidFill>
                <a:latin typeface="Century Gothic" pitchFamily="34" charset="0"/>
              </a:rPr>
              <a:t>religi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on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, pedagog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y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)</a:t>
            </a:r>
            <a:endParaRPr lang="en-US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Professional schools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/high-schools 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technological and 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economic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al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)</a:t>
            </a:r>
            <a:endParaRPr lang="en-US" sz="24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ro-RO" sz="2400" b="1" dirty="0" smtClean="0">
                <a:solidFill>
                  <a:srgbClr val="002060"/>
                </a:solidFill>
                <a:latin typeface="Century Gothic" pitchFamily="34" charset="0"/>
              </a:rPr>
              <a:t>Special</a:t>
            </a:r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 schools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 Psychological counseling: </a:t>
            </a:r>
            <a:r>
              <a:rPr lang="ro-RO" sz="2400" dirty="0" err="1" smtClean="0">
                <a:solidFill>
                  <a:srgbClr val="002060"/>
                </a:solidFill>
                <a:latin typeface="Century Gothic" pitchFamily="34" charset="0"/>
              </a:rPr>
              <a:t>ps</a:t>
            </a:r>
            <a:r>
              <a:rPr lang="en-US" sz="2400" dirty="0" err="1" smtClean="0">
                <a:solidFill>
                  <a:srgbClr val="002060"/>
                </a:solidFill>
                <a:latin typeface="Century Gothic" pitchFamily="34" charset="0"/>
              </a:rPr>
              <a:t>yc</a:t>
            </a:r>
            <a:r>
              <a:rPr lang="ro-RO" sz="2400" dirty="0" err="1" smtClean="0">
                <a:solidFill>
                  <a:srgbClr val="002060"/>
                </a:solidFill>
                <a:latin typeface="Century Gothic" pitchFamily="34" charset="0"/>
              </a:rPr>
              <a:t>hologi</a:t>
            </a:r>
            <a:r>
              <a:rPr lang="en-US" sz="2400" dirty="0" err="1" smtClean="0">
                <a:solidFill>
                  <a:srgbClr val="002060"/>
                </a:solidFill>
                <a:latin typeface="Century Gothic" pitchFamily="34" charset="0"/>
              </a:rPr>
              <a:t>sts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and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o-RO" sz="2400" dirty="0" err="1" smtClean="0">
                <a:solidFill>
                  <a:srgbClr val="002060"/>
                </a:solidFill>
                <a:latin typeface="Century Gothic" pitchFamily="34" charset="0"/>
              </a:rPr>
              <a:t>ps</a:t>
            </a:r>
            <a:r>
              <a:rPr lang="en-US" sz="2400" dirty="0" err="1" smtClean="0">
                <a:solidFill>
                  <a:srgbClr val="002060"/>
                </a:solidFill>
                <a:latin typeface="Century Gothic" pitchFamily="34" charset="0"/>
              </a:rPr>
              <a:t>yc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ho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</a:rPr>
              <a:t>-</a:t>
            </a:r>
            <a:r>
              <a:rPr lang="ro-RO" sz="2400" dirty="0" smtClean="0">
                <a:solidFill>
                  <a:srgbClr val="002060"/>
                </a:solidFill>
                <a:latin typeface="Century Gothic" pitchFamily="34" charset="0"/>
              </a:rPr>
              <a:t>pedagog</a:t>
            </a:r>
            <a:r>
              <a:rPr lang="en-US" sz="2400" dirty="0" err="1" smtClean="0">
                <a:solidFill>
                  <a:srgbClr val="002060"/>
                </a:solidFill>
                <a:latin typeface="Century Gothic" pitchFamily="34" charset="0"/>
              </a:rPr>
              <a:t>ists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graphicFrame>
        <p:nvGraphicFramePr>
          <p:cNvPr id="2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2206056"/>
              </p:ext>
            </p:extLst>
          </p:nvPr>
        </p:nvGraphicFramePr>
        <p:xfrm>
          <a:off x="304800" y="2362200"/>
          <a:ext cx="8499566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25"/>
          <p:cNvSpPr/>
          <p:nvPr/>
        </p:nvSpPr>
        <p:spPr>
          <a:xfrm>
            <a:off x="152400" y="1524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17-18 May 2016, Iasi: the multiplier events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20270" cy="4358310"/>
          </a:xfrm>
        </p:spPr>
        <p:txBody>
          <a:bodyPr/>
          <a:lstStyle/>
          <a:p>
            <a:pPr marL="0" indent="0" algn="ctr">
              <a:buNone/>
            </a:pP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final Regional </a:t>
            </a:r>
            <a:r>
              <a:rPr lang="ro-RO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Confer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“</a:t>
            </a:r>
            <a:r>
              <a:rPr lang="en-US" sz="1800" b="1" dirty="0" smtClean="0">
                <a:solidFill>
                  <a:srgbClr val="002060"/>
                </a:solidFill>
              </a:rPr>
              <a:t>Theoretical and practical-applicative approaches regarding educational intervention for dyslexic/learning - communication difficulties child”</a:t>
            </a:r>
          </a:p>
          <a:p>
            <a:pPr marL="0" lvl="1" indent="0" algn="ctr">
              <a:buClr>
                <a:schemeClr val="hlink"/>
              </a:buClr>
              <a:buSzPct val="80000"/>
              <a:buNone/>
            </a:pP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17.05.2016, Iasi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In figures: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120 teachers from primary and preprimary schools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2 special guests from Faculty of </a:t>
            </a:r>
            <a:r>
              <a:rPr lang="ro-RO" sz="2000" dirty="0" err="1" smtClean="0">
                <a:solidFill>
                  <a:srgbClr val="002060"/>
                </a:solidFill>
              </a:rPr>
              <a:t>Psy</a:t>
            </a:r>
            <a:r>
              <a:rPr lang="en-US" sz="2000" dirty="0" err="1" smtClean="0">
                <a:solidFill>
                  <a:srgbClr val="002060"/>
                </a:solidFill>
              </a:rPr>
              <a:t>chology</a:t>
            </a:r>
            <a:r>
              <a:rPr lang="en-US" sz="2000" dirty="0" smtClean="0">
                <a:solidFill>
                  <a:srgbClr val="002060"/>
                </a:solidFill>
              </a:rPr>
              <a:t>  as speakers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7 school principals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  <a:cs typeface="Times New Roman" pitchFamily="18" charset="0"/>
              </a:rPr>
              <a:t>10 school inspectors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3 representatives from NGOs</a:t>
            </a:r>
          </a:p>
          <a:p>
            <a:pPr lvl="1">
              <a:lnSpc>
                <a:spcPct val="150000"/>
              </a:lnSpc>
            </a:pPr>
            <a:endParaRPr 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ro-RO" sz="2000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ine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716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3845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76400"/>
            <a:ext cx="4940300" cy="3802270"/>
          </a:xfrm>
        </p:spPr>
        <p:txBody>
          <a:bodyPr/>
          <a:lstStyle/>
          <a:p>
            <a:r>
              <a:rPr lang="en-GB" sz="2400" dirty="0" smtClean="0">
                <a:solidFill>
                  <a:srgbClr val="000066"/>
                </a:solidFill>
                <a:latin typeface="+mj-lt"/>
              </a:rPr>
              <a:t>Realized together by:</a:t>
            </a:r>
          </a:p>
          <a:p>
            <a:pPr lvl="1"/>
            <a:r>
              <a:rPr lang="en-GB" sz="2400" b="1" dirty="0">
                <a:solidFill>
                  <a:srgbClr val="000066"/>
                </a:solidFill>
                <a:latin typeface="+mj-lt"/>
              </a:rPr>
              <a:t>Turkey</a:t>
            </a:r>
            <a:r>
              <a:rPr lang="en-GB" sz="2400" b="1" dirty="0" smtClean="0">
                <a:solidFill>
                  <a:srgbClr val="000066"/>
                </a:solidFill>
                <a:latin typeface="+mj-lt"/>
              </a:rPr>
              <a:t>: </a:t>
            </a:r>
            <a:endParaRPr lang="en-GB" sz="2400" b="1" dirty="0">
              <a:solidFill>
                <a:srgbClr val="000066"/>
              </a:solidFill>
              <a:latin typeface="+mj-lt"/>
            </a:endParaRPr>
          </a:p>
          <a:p>
            <a:pPr lvl="2"/>
            <a:r>
              <a:rPr lang="en-GB" dirty="0">
                <a:solidFill>
                  <a:srgbClr val="000066"/>
                </a:solidFill>
                <a:latin typeface="+mj-lt"/>
              </a:rPr>
              <a:t>1. Basic Academic </a:t>
            </a:r>
            <a:r>
              <a:rPr lang="en-GB" dirty="0" smtClean="0">
                <a:solidFill>
                  <a:srgbClr val="000066"/>
                </a:solidFill>
                <a:latin typeface="+mj-lt"/>
              </a:rPr>
              <a:t>Skills </a:t>
            </a:r>
            <a:endParaRPr lang="en-GB" dirty="0">
              <a:solidFill>
                <a:srgbClr val="000066"/>
              </a:solidFill>
              <a:latin typeface="+mj-lt"/>
            </a:endParaRPr>
          </a:p>
          <a:p>
            <a:pPr lvl="2"/>
            <a:r>
              <a:rPr lang="en-GB" dirty="0">
                <a:solidFill>
                  <a:srgbClr val="000066"/>
                </a:solidFill>
                <a:latin typeface="+mj-lt"/>
              </a:rPr>
              <a:t>2. Basic Social Skills</a:t>
            </a:r>
          </a:p>
          <a:p>
            <a:pPr lvl="1"/>
            <a:r>
              <a:rPr lang="en-GB" sz="2400" b="1" dirty="0">
                <a:solidFill>
                  <a:srgbClr val="000066"/>
                </a:solidFill>
                <a:latin typeface="+mj-lt"/>
              </a:rPr>
              <a:t>Romania:</a:t>
            </a:r>
          </a:p>
          <a:p>
            <a:pPr lvl="2"/>
            <a:r>
              <a:rPr lang="en-GB" dirty="0">
                <a:solidFill>
                  <a:srgbClr val="000066"/>
                </a:solidFill>
                <a:latin typeface="+mj-lt"/>
              </a:rPr>
              <a:t>1. Basic Psychomotor Skills</a:t>
            </a:r>
          </a:p>
          <a:p>
            <a:pPr lvl="2"/>
            <a:r>
              <a:rPr lang="en-GB" dirty="0">
                <a:solidFill>
                  <a:srgbClr val="000066"/>
                </a:solidFill>
                <a:latin typeface="+mj-lt"/>
              </a:rPr>
              <a:t>2.  Family and teacher support </a:t>
            </a:r>
            <a:r>
              <a:rPr lang="en-GB" dirty="0" smtClean="0">
                <a:solidFill>
                  <a:srgbClr val="000066"/>
                </a:solidFill>
                <a:latin typeface="+mj-lt"/>
              </a:rPr>
              <a:t>system</a:t>
            </a:r>
            <a:endParaRPr lang="en-GB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0938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91000" y="457200"/>
            <a:ext cx="39624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b) </a:t>
            </a:r>
            <a:r>
              <a:rPr lang="en-GB" b="1" dirty="0" smtClean="0">
                <a:solidFill>
                  <a:schemeClr val="bg1"/>
                </a:solidFill>
              </a:rPr>
              <a:t>In </a:t>
            </a:r>
            <a:r>
              <a:rPr lang="en-GB" b="1" dirty="0" err="1" smtClean="0">
                <a:solidFill>
                  <a:schemeClr val="bg1"/>
                </a:solidFill>
              </a:rPr>
              <a:t>itelectual</a:t>
            </a:r>
            <a:r>
              <a:rPr lang="en-GB" b="1" dirty="0" smtClean="0">
                <a:solidFill>
                  <a:schemeClr val="bg1"/>
                </a:solidFill>
              </a:rPr>
              <a:t> outputs</a:t>
            </a:r>
            <a:endParaRPr lang="ro-RO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5" name="Picture 4" descr="DSC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3733800" cy="471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5791200" y="533400"/>
            <a:ext cx="160813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In images…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3276600"/>
            <a:ext cx="339952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registration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337" y="1327087"/>
            <a:ext cx="2585734" cy="18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ANd9GcSQV-bVrnV_7TNYfV2CxV-oD2uoOIZcg5Gii4wp4ADqtCirMQt4H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4170" y="2939143"/>
            <a:ext cx="3417450" cy="241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302" y="1450922"/>
            <a:ext cx="2643354" cy="381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345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 dialog with the regional mass media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5" name="Picture 4" descr="20160517_13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438400"/>
            <a:ext cx="6167400" cy="346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_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4284133" cy="283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10" name="Picture 9" descr="DSC_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371600"/>
            <a:ext cx="3078678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1066800" y="51054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With regional mass media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30723" name="Picture 3" descr="D:\ISJ-Proiecte\2-Erasmus+2014-2020\Implementare\2014-K2\TR-regio\Diseminare\Multiplier event-Mai\17.05.2016_Conferinta Dislexia\DSC_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6576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4419600" y="2819400"/>
            <a:ext cx="419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</a:t>
            </a:r>
            <a:r>
              <a:rPr lang="ro-RO" b="1" dirty="0" err="1" smtClean="0">
                <a:solidFill>
                  <a:srgbClr val="002060"/>
                </a:solidFill>
              </a:rPr>
              <a:t>onference</a:t>
            </a:r>
            <a:r>
              <a:rPr lang="en-US" b="1" dirty="0" smtClean="0">
                <a:solidFill>
                  <a:srgbClr val="002060"/>
                </a:solidFill>
              </a:rPr>
              <a:t> opening</a:t>
            </a:r>
            <a:r>
              <a:rPr lang="ro-RO" dirty="0" smtClean="0">
                <a:solidFill>
                  <a:srgbClr val="002060"/>
                </a:solidFill>
              </a:rPr>
              <a:t>: </a:t>
            </a:r>
            <a:r>
              <a:rPr lang="ro-RO" b="1" i="1" dirty="0" smtClean="0">
                <a:solidFill>
                  <a:srgbClr val="002060"/>
                </a:solidFill>
              </a:rPr>
              <a:t>“</a:t>
            </a:r>
            <a:r>
              <a:rPr lang="en-US" b="1" i="1" dirty="0" smtClean="0">
                <a:solidFill>
                  <a:srgbClr val="002060"/>
                </a:solidFill>
              </a:rPr>
              <a:t>Thinking, language, communication  - paths and stages of a complex  education </a:t>
            </a:r>
            <a:r>
              <a:rPr lang="ro-RO" b="1" i="1" dirty="0" smtClean="0">
                <a:solidFill>
                  <a:srgbClr val="002060"/>
                </a:solidFill>
              </a:rPr>
              <a:t>“ </a:t>
            </a:r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ro-RO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Phd</a:t>
            </a:r>
            <a:r>
              <a:rPr lang="en-US" i="1" dirty="0" smtClean="0">
                <a:solidFill>
                  <a:srgbClr val="002060"/>
                </a:solidFill>
              </a:rPr>
              <a:t> Teacher </a:t>
            </a:r>
            <a:r>
              <a:rPr lang="ro-RO" i="1" dirty="0" smtClean="0">
                <a:solidFill>
                  <a:srgbClr val="002060"/>
                </a:solidFill>
              </a:rPr>
              <a:t>Camelia Gavrilă – </a:t>
            </a:r>
            <a:r>
              <a:rPr lang="en-US" i="1" dirty="0" smtClean="0">
                <a:solidFill>
                  <a:srgbClr val="002060"/>
                </a:solidFill>
              </a:rPr>
              <a:t>General School </a:t>
            </a:r>
            <a:r>
              <a:rPr lang="ro-RO" i="1" dirty="0" smtClean="0">
                <a:solidFill>
                  <a:srgbClr val="002060"/>
                </a:solidFill>
              </a:rPr>
              <a:t>Inspector </a:t>
            </a:r>
            <a:r>
              <a:rPr lang="en-US" i="1" dirty="0" smtClean="0">
                <a:solidFill>
                  <a:srgbClr val="002060"/>
                </a:solidFill>
              </a:rPr>
              <a:t>- </a:t>
            </a:r>
            <a:r>
              <a:rPr lang="ro-RO" i="1" dirty="0" err="1" smtClean="0">
                <a:solidFill>
                  <a:srgbClr val="002060"/>
                </a:solidFill>
              </a:rPr>
              <a:t>ISJ</a:t>
            </a:r>
            <a:r>
              <a:rPr lang="ro-RO" i="1" dirty="0" smtClean="0">
                <a:solidFill>
                  <a:srgbClr val="002060"/>
                </a:solidFill>
              </a:rPr>
              <a:t> Iași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28675" name="Picture 3" descr="D:\ISJ-Proiecte\2-Erasmus+2014-2020\Implementare\2014-K2\TR-regio\Diseminare\Multiplier event-Mai\17.05.2016_Conferinta Dislexia\DSC_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023756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609600" y="28956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“Hidden stars”- Erasmus Project presentation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i="1" dirty="0" smtClean="0">
                <a:solidFill>
                  <a:srgbClr val="002060"/>
                </a:solidFill>
              </a:rPr>
              <a:t>Gabriela </a:t>
            </a:r>
            <a:r>
              <a:rPr lang="en-US" i="1" dirty="0" err="1" smtClean="0">
                <a:solidFill>
                  <a:srgbClr val="002060"/>
                </a:solidFill>
              </a:rPr>
              <a:t>Conea</a:t>
            </a:r>
            <a:r>
              <a:rPr lang="en-US" i="1" dirty="0" smtClean="0">
                <a:solidFill>
                  <a:srgbClr val="002060"/>
                </a:solidFill>
              </a:rPr>
              <a:t> - School inspector for educational projects </a:t>
            </a:r>
            <a:r>
              <a:rPr lang="en-US" i="1" dirty="0" err="1" smtClean="0">
                <a:solidFill>
                  <a:srgbClr val="002060"/>
                </a:solidFill>
              </a:rPr>
              <a:t>ISJ</a:t>
            </a:r>
            <a:r>
              <a:rPr lang="en-US" i="1" dirty="0" smtClean="0">
                <a:solidFill>
                  <a:srgbClr val="002060"/>
                </a:solidFill>
              </a:rPr>
              <a:t> Iasi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4419600" y="289560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Education for communication. New challenges and educational solutions. </a:t>
            </a:r>
          </a:p>
          <a:p>
            <a:endParaRPr lang="en-US" i="1" dirty="0" smtClean="0">
              <a:solidFill>
                <a:srgbClr val="002060"/>
              </a:solidFill>
            </a:endParaRPr>
          </a:p>
          <a:p>
            <a:r>
              <a:rPr lang="en-US" i="1" dirty="0" err="1" smtClean="0">
                <a:solidFill>
                  <a:srgbClr val="002060"/>
                </a:solidFill>
              </a:rPr>
              <a:t>Phd</a:t>
            </a:r>
            <a:r>
              <a:rPr lang="en-US" i="1" dirty="0" smtClean="0">
                <a:solidFill>
                  <a:srgbClr val="002060"/>
                </a:solidFill>
              </a:rPr>
              <a:t>  teacher </a:t>
            </a:r>
            <a:r>
              <a:rPr lang="en-US" i="1" dirty="0" err="1" smtClean="0">
                <a:solidFill>
                  <a:srgbClr val="002060"/>
                </a:solidFill>
              </a:rPr>
              <a:t>Genoveva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Farcaş</a:t>
            </a:r>
            <a:r>
              <a:rPr lang="en-US" i="1" dirty="0" smtClean="0">
                <a:solidFill>
                  <a:srgbClr val="002060"/>
                </a:solidFill>
              </a:rPr>
              <a:t>- School inspector for primary education - </a:t>
            </a:r>
            <a:r>
              <a:rPr lang="ro-RO" i="1" dirty="0" err="1" smtClean="0">
                <a:solidFill>
                  <a:srgbClr val="002060"/>
                </a:solidFill>
              </a:rPr>
              <a:t>ISJ</a:t>
            </a:r>
            <a:r>
              <a:rPr lang="ro-RO" i="1" dirty="0" smtClean="0">
                <a:solidFill>
                  <a:srgbClr val="002060"/>
                </a:solidFill>
              </a:rPr>
              <a:t> Iași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31747" name="Picture 3" descr="D:\ISJ-Proiecte\2-Erasmus+2014-2020\Implementare\2014-K2\TR-regio\Diseminare\Multiplier event-Mai\17.05.2016_Conferinta Dislexia\DSC_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3657600" cy="4716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32770" name="Picture 2" descr="D:\ISJ-Proiecte\2-Erasmus+2014-2020\Implementare\2014-K2\TR-regio\Diseminare\Multiplier event-Mai\17.05.2016_Conferinta Dislexia\DSC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581400" cy="4831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457200" y="2895600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err="1" smtClean="0">
                <a:solidFill>
                  <a:srgbClr val="002060"/>
                </a:solidFill>
              </a:rPr>
              <a:t>Dyslexia</a:t>
            </a:r>
            <a:r>
              <a:rPr lang="ro-RO" b="1" dirty="0" smtClean="0">
                <a:solidFill>
                  <a:srgbClr val="002060"/>
                </a:solidFill>
              </a:rPr>
              <a:t> – academic</a:t>
            </a:r>
            <a:r>
              <a:rPr lang="en-US" b="1" dirty="0" smtClean="0">
                <a:solidFill>
                  <a:srgbClr val="002060"/>
                </a:solidFill>
              </a:rPr>
              <a:t> p</a:t>
            </a:r>
            <a:r>
              <a:rPr lang="ro-RO" b="1" dirty="0" err="1" smtClean="0">
                <a:solidFill>
                  <a:srgbClr val="002060"/>
                </a:solidFill>
              </a:rPr>
              <a:t>erspective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ro-RO" b="1" dirty="0" err="1" smtClean="0">
                <a:solidFill>
                  <a:srgbClr val="002060"/>
                </a:solidFill>
              </a:rPr>
              <a:t>viewpoints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ro-RO" b="1" dirty="0" smtClean="0"/>
          </a:p>
          <a:p>
            <a:r>
              <a:rPr lang="en-US" i="1" dirty="0" err="1" smtClean="0">
                <a:solidFill>
                  <a:srgbClr val="002060"/>
                </a:solidFill>
              </a:rPr>
              <a:t>Phd</a:t>
            </a:r>
            <a:r>
              <a:rPr lang="en-US" i="1" dirty="0" smtClean="0">
                <a:solidFill>
                  <a:srgbClr val="002060"/>
                </a:solidFill>
              </a:rPr>
              <a:t>  Professor </a:t>
            </a:r>
            <a:r>
              <a:rPr lang="ro-RO" i="1" dirty="0" smtClean="0">
                <a:solidFill>
                  <a:srgbClr val="002060"/>
                </a:solidFill>
              </a:rPr>
              <a:t>Iolanda </a:t>
            </a:r>
            <a:r>
              <a:rPr lang="ro-RO" i="1" dirty="0" err="1" smtClean="0">
                <a:solidFill>
                  <a:srgbClr val="002060"/>
                </a:solidFill>
              </a:rPr>
              <a:t>Tobolcea</a:t>
            </a:r>
            <a:r>
              <a:rPr lang="ro-RO" i="1" dirty="0" smtClean="0">
                <a:solidFill>
                  <a:srgbClr val="002060"/>
                </a:solidFill>
              </a:rPr>
              <a:t> - "Alexandru Ioan Cuza“</a:t>
            </a:r>
            <a:r>
              <a:rPr lang="en-US" i="1" dirty="0" smtClean="0">
                <a:solidFill>
                  <a:srgbClr val="002060"/>
                </a:solidFill>
              </a:rPr>
              <a:t> University, Iasi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5" name="Picture 4" descr="DSC_0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810000" cy="4840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495800" y="2743200"/>
            <a:ext cx="403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err="1" smtClean="0">
                <a:solidFill>
                  <a:srgbClr val="002060"/>
                </a:solidFill>
              </a:rPr>
              <a:t>Dyslexia</a:t>
            </a:r>
            <a:r>
              <a:rPr lang="ro-RO" b="1" dirty="0" smtClean="0">
                <a:solidFill>
                  <a:srgbClr val="002060"/>
                </a:solidFill>
              </a:rPr>
              <a:t> – academic</a:t>
            </a:r>
            <a:r>
              <a:rPr lang="en-US" b="1" dirty="0" smtClean="0">
                <a:solidFill>
                  <a:srgbClr val="002060"/>
                </a:solidFill>
              </a:rPr>
              <a:t> p</a:t>
            </a:r>
            <a:r>
              <a:rPr lang="ro-RO" b="1" dirty="0" err="1" smtClean="0">
                <a:solidFill>
                  <a:srgbClr val="002060"/>
                </a:solidFill>
              </a:rPr>
              <a:t>erspective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ro-RO" b="1" dirty="0" err="1" smtClean="0">
                <a:solidFill>
                  <a:srgbClr val="002060"/>
                </a:solidFill>
              </a:rPr>
              <a:t>viewpoints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lvl="0"/>
            <a:r>
              <a:rPr lang="en-US" i="1" dirty="0" err="1" smtClean="0">
                <a:solidFill>
                  <a:srgbClr val="002060"/>
                </a:solidFill>
              </a:rPr>
              <a:t>Phd</a:t>
            </a:r>
            <a:r>
              <a:rPr lang="ro-RO" i="1" dirty="0" smtClean="0">
                <a:solidFill>
                  <a:srgbClr val="002060"/>
                </a:solidFill>
              </a:rPr>
              <a:t>.</a:t>
            </a:r>
            <a:r>
              <a:rPr lang="en-US" i="1" dirty="0" smtClean="0">
                <a:solidFill>
                  <a:srgbClr val="002060"/>
                </a:solidFill>
              </a:rPr>
              <a:t> Professor </a:t>
            </a:r>
            <a:r>
              <a:rPr lang="ro-RO" i="1" dirty="0" smtClean="0">
                <a:solidFill>
                  <a:srgbClr val="002060"/>
                </a:solidFill>
              </a:rPr>
              <a:t>Florin Frumos - </a:t>
            </a:r>
            <a:r>
              <a:rPr lang="en-GB" i="1" dirty="0" smtClean="0">
                <a:solidFill>
                  <a:srgbClr val="002060"/>
                </a:solidFill>
              </a:rPr>
              <a:t>"</a:t>
            </a:r>
            <a:r>
              <a:rPr lang="en-GB" i="1" dirty="0" err="1" smtClean="0">
                <a:solidFill>
                  <a:srgbClr val="002060"/>
                </a:solidFill>
              </a:rPr>
              <a:t>Alexandru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i="1" dirty="0" err="1" smtClean="0">
                <a:solidFill>
                  <a:srgbClr val="002060"/>
                </a:solidFill>
              </a:rPr>
              <a:t>Ioan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i="1" dirty="0" err="1" smtClean="0">
                <a:solidFill>
                  <a:srgbClr val="002060"/>
                </a:solidFill>
              </a:rPr>
              <a:t>Cuza</a:t>
            </a:r>
            <a:r>
              <a:rPr lang="en-GB" i="1" dirty="0" smtClean="0">
                <a:solidFill>
                  <a:srgbClr val="002060"/>
                </a:solidFill>
              </a:rPr>
              <a:t>" University, Iasi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3454400"/>
          </a:xfrm>
        </p:spPr>
        <p:txBody>
          <a:bodyPr/>
          <a:lstStyle/>
          <a:p>
            <a:pPr>
              <a:buNone/>
            </a:pPr>
            <a:r>
              <a:rPr lang="ro-RO" sz="2400" b="1" dirty="0" err="1" smtClean="0">
                <a:solidFill>
                  <a:srgbClr val="002060"/>
                </a:solidFill>
                <a:latin typeface="Century Gothic" pitchFamily="34" charset="0"/>
              </a:rPr>
              <a:t>Interventions</a:t>
            </a:r>
            <a:r>
              <a:rPr lang="ro-RO" sz="2400" b="1" dirty="0" smtClean="0">
                <a:solidFill>
                  <a:srgbClr val="002060"/>
                </a:solidFill>
                <a:latin typeface="Century Gothic" pitchFamily="34" charset="0"/>
              </a:rPr>
              <a:t> of </a:t>
            </a:r>
            <a:r>
              <a:rPr lang="ro-RO" sz="2400" b="1" dirty="0" err="1" smtClean="0">
                <a:solidFill>
                  <a:srgbClr val="002060"/>
                </a:solidFill>
                <a:latin typeface="Century Gothic" pitchFamily="34" charset="0"/>
              </a:rPr>
              <a:t>the</a:t>
            </a:r>
            <a:r>
              <a:rPr lang="ro-RO" sz="24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o-RO" sz="2400" b="1" dirty="0" err="1" smtClean="0">
                <a:solidFill>
                  <a:srgbClr val="002060"/>
                </a:solidFill>
                <a:latin typeface="Century Gothic" pitchFamily="34" charset="0"/>
              </a:rPr>
              <a:t>participants</a:t>
            </a:r>
            <a:r>
              <a:rPr lang="ro-RO" sz="24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  <a:endParaRPr lang="en-US" sz="24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r>
              <a:rPr lang="ro-RO" sz="1800" b="1" i="1" dirty="0" smtClean="0">
                <a:solidFill>
                  <a:srgbClr val="002060"/>
                </a:solidFill>
              </a:rPr>
              <a:t>”</a:t>
            </a:r>
            <a:r>
              <a:rPr lang="en-US" sz="1800" b="1" i="1" dirty="0" smtClean="0">
                <a:solidFill>
                  <a:srgbClr val="002060"/>
                </a:solidFill>
              </a:rPr>
              <a:t>Redefinition of dyslexia therapy in terms of results of research in neuroscience </a:t>
            </a:r>
            <a:r>
              <a:rPr lang="en-GB" sz="1800" b="1" i="1" dirty="0" smtClean="0">
                <a:solidFill>
                  <a:srgbClr val="002060"/>
                </a:solidFill>
              </a:rPr>
              <a:t>"</a:t>
            </a:r>
            <a:r>
              <a:rPr lang="en-GB" sz="1800" b="1" dirty="0" smtClean="0">
                <a:solidFill>
                  <a:srgbClr val="002060"/>
                </a:solidFill>
              </a:rPr>
              <a:t>, </a:t>
            </a:r>
            <a:r>
              <a:rPr lang="en-GB" sz="1800" dirty="0" smtClean="0">
                <a:solidFill>
                  <a:srgbClr val="002060"/>
                </a:solidFill>
              </a:rPr>
              <a:t>speech therapist -</a:t>
            </a:r>
            <a:r>
              <a:rPr lang="en-GB" sz="1800" dirty="0" err="1" smtClean="0">
                <a:solidFill>
                  <a:srgbClr val="002060"/>
                </a:solidFill>
              </a:rPr>
              <a:t>Teodora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Purle</a:t>
            </a:r>
            <a:r>
              <a:rPr lang="en-GB" sz="1800" dirty="0" smtClean="0">
                <a:solidFill>
                  <a:srgbClr val="002060"/>
                </a:solidFill>
              </a:rPr>
              <a:t>, </a:t>
            </a:r>
            <a:r>
              <a:rPr lang="en-GB" sz="1800" dirty="0" err="1" smtClean="0">
                <a:solidFill>
                  <a:srgbClr val="002060"/>
                </a:solidFill>
              </a:rPr>
              <a:t>CLI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r>
              <a:rPr lang="en-GB" sz="1800" dirty="0" err="1" smtClean="0">
                <a:solidFill>
                  <a:srgbClr val="002060"/>
                </a:solidFill>
              </a:rPr>
              <a:t>Iaşi</a:t>
            </a:r>
            <a:endParaRPr lang="en-US" sz="1800" dirty="0" smtClean="0">
              <a:solidFill>
                <a:srgbClr val="002060"/>
              </a:solidFill>
            </a:endParaRPr>
          </a:p>
          <a:p>
            <a:pPr lvl="0"/>
            <a:r>
              <a:rPr lang="en-US" sz="1800" b="1" i="1" dirty="0" smtClean="0">
                <a:solidFill>
                  <a:srgbClr val="002060"/>
                </a:solidFill>
              </a:rPr>
              <a:t>Case study</a:t>
            </a:r>
            <a:r>
              <a:rPr lang="ro-RO" sz="1800" dirty="0" smtClean="0">
                <a:solidFill>
                  <a:srgbClr val="002060"/>
                </a:solidFill>
              </a:rPr>
              <a:t>– </a:t>
            </a:r>
            <a:r>
              <a:rPr lang="en-GB" sz="1800" dirty="0" smtClean="0">
                <a:solidFill>
                  <a:srgbClr val="002060"/>
                </a:solidFill>
              </a:rPr>
              <a:t>speech therapist</a:t>
            </a:r>
            <a:r>
              <a:rPr lang="ro-RO" sz="1800" dirty="0" smtClean="0">
                <a:solidFill>
                  <a:srgbClr val="002060"/>
                </a:solidFill>
              </a:rPr>
              <a:t> </a:t>
            </a:r>
            <a:r>
              <a:rPr lang="ro-RO" sz="1800" dirty="0" err="1" smtClean="0">
                <a:solidFill>
                  <a:srgbClr val="002060"/>
                </a:solidFill>
              </a:rPr>
              <a:t>Chilcoş</a:t>
            </a:r>
            <a:r>
              <a:rPr lang="ro-RO" sz="1800" dirty="0" smtClean="0">
                <a:solidFill>
                  <a:srgbClr val="002060"/>
                </a:solidFill>
              </a:rPr>
              <a:t> Mihaela, DGASPC/</a:t>
            </a:r>
            <a:r>
              <a:rPr lang="en-GB" sz="1800" dirty="0" smtClean="0">
                <a:solidFill>
                  <a:srgbClr val="002060"/>
                </a:solidFill>
              </a:rPr>
              <a:t>CT </a:t>
            </a:r>
            <a:r>
              <a:rPr lang="ro-RO" sz="1800" b="1" dirty="0" smtClean="0">
                <a:solidFill>
                  <a:srgbClr val="002060"/>
                </a:solidFill>
              </a:rPr>
              <a:t>”</a:t>
            </a:r>
            <a:r>
              <a:rPr lang="en-GB" sz="1800" dirty="0" smtClean="0">
                <a:solidFill>
                  <a:srgbClr val="002060"/>
                </a:solidFill>
              </a:rPr>
              <a:t>Ion </a:t>
            </a:r>
            <a:r>
              <a:rPr lang="en-GB" sz="1800" dirty="0" err="1" smtClean="0">
                <a:solidFill>
                  <a:srgbClr val="002060"/>
                </a:solidFill>
              </a:rPr>
              <a:t>Holban</a:t>
            </a:r>
            <a:r>
              <a:rPr lang="en-GB" sz="1800" b="1" dirty="0" smtClean="0">
                <a:solidFill>
                  <a:srgbClr val="002060"/>
                </a:solidFill>
              </a:rPr>
              <a:t>"</a:t>
            </a:r>
            <a:r>
              <a:rPr lang="en-GB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b="1" dirty="0" smtClean="0">
                <a:solidFill>
                  <a:srgbClr val="002060"/>
                </a:solidFill>
              </a:rPr>
              <a:t>Project intellectual output presentation – the book </a:t>
            </a:r>
            <a:r>
              <a:rPr lang="ro-RO" sz="1800" dirty="0" smtClean="0">
                <a:solidFill>
                  <a:srgbClr val="002060"/>
                </a:solidFill>
              </a:rPr>
              <a:t>„</a:t>
            </a:r>
            <a:r>
              <a:rPr lang="en-US" sz="1800" dirty="0" smtClean="0">
                <a:solidFill>
                  <a:srgbClr val="002060"/>
                </a:solidFill>
              </a:rPr>
              <a:t>Theoretical and practical-applicative approaches regarding educational intervention for dyslexic child / communication difficulties – learning”</a:t>
            </a:r>
          </a:p>
          <a:p>
            <a:pPr lvl="1"/>
            <a:r>
              <a:rPr lang="en-US" sz="1800" b="1" i="1" dirty="0" smtClean="0">
                <a:solidFill>
                  <a:srgbClr val="002060"/>
                </a:solidFill>
              </a:rPr>
              <a:t>Scientific review: </a:t>
            </a:r>
            <a:r>
              <a:rPr lang="en-US" sz="1800" i="1" dirty="0" smtClean="0">
                <a:solidFill>
                  <a:srgbClr val="002060"/>
                </a:solidFill>
              </a:rPr>
              <a:t>Gabriela </a:t>
            </a:r>
            <a:r>
              <a:rPr lang="en-US" sz="1800" i="1" dirty="0" err="1" smtClean="0">
                <a:solidFill>
                  <a:srgbClr val="002060"/>
                </a:solidFill>
              </a:rPr>
              <a:t>Raus</a:t>
            </a:r>
            <a:r>
              <a:rPr lang="en-US" sz="1800" i="1" dirty="0" smtClean="0">
                <a:solidFill>
                  <a:srgbClr val="002060"/>
                </a:solidFill>
              </a:rPr>
              <a:t>- Inspector school for special education</a:t>
            </a:r>
          </a:p>
          <a:p>
            <a:pPr lvl="1"/>
            <a:r>
              <a:rPr lang="en-US" sz="1800" b="1" i="1" dirty="0" smtClean="0">
                <a:solidFill>
                  <a:srgbClr val="002060"/>
                </a:solidFill>
              </a:rPr>
              <a:t>Insights into the scientific content: </a:t>
            </a:r>
            <a:r>
              <a:rPr lang="en-US" sz="1800" i="1" dirty="0" smtClean="0">
                <a:solidFill>
                  <a:srgbClr val="002060"/>
                </a:solidFill>
              </a:rPr>
              <a:t>speech therapists </a:t>
            </a:r>
            <a:r>
              <a:rPr lang="en-US" sz="1800" i="1" dirty="0" err="1" smtClean="0">
                <a:solidFill>
                  <a:srgbClr val="002060"/>
                </a:solidFill>
              </a:rPr>
              <a:t>Chirilă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Livia</a:t>
            </a:r>
            <a:r>
              <a:rPr lang="en-US" sz="1800" i="1" dirty="0" smtClean="0">
                <a:solidFill>
                  <a:srgbClr val="002060"/>
                </a:solidFill>
              </a:rPr>
              <a:t>, </a:t>
            </a:r>
            <a:r>
              <a:rPr lang="en-US" sz="1800" i="1" dirty="0" err="1" smtClean="0">
                <a:solidFill>
                  <a:srgbClr val="002060"/>
                </a:solidFill>
              </a:rPr>
              <a:t>Alina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</a:rPr>
              <a:t>Mendelovici</a:t>
            </a:r>
            <a:endParaRPr lang="en-US" sz="1800" i="1" dirty="0" smtClean="0">
              <a:solidFill>
                <a:srgbClr val="002060"/>
              </a:solidFill>
            </a:endParaRPr>
          </a:p>
          <a:p>
            <a:r>
              <a:rPr lang="en-US" sz="1800" b="1" i="1" dirty="0" smtClean="0">
                <a:solidFill>
                  <a:srgbClr val="002060"/>
                </a:solidFill>
              </a:rPr>
              <a:t>The role of the interdisciplinary team in therapeutic intervention for children with communication difficulties - </a:t>
            </a:r>
            <a:r>
              <a:rPr lang="en-US" sz="1800" i="1" dirty="0" smtClean="0">
                <a:solidFill>
                  <a:srgbClr val="002060"/>
                </a:solidFill>
              </a:rPr>
              <a:t>Aura </a:t>
            </a:r>
            <a:r>
              <a:rPr lang="en-US" sz="1800" i="1" dirty="0" err="1" smtClean="0">
                <a:solidFill>
                  <a:srgbClr val="002060"/>
                </a:solidFill>
              </a:rPr>
              <a:t>Tabara</a:t>
            </a:r>
            <a:r>
              <a:rPr lang="en-US" sz="1800" i="1" dirty="0" smtClean="0">
                <a:solidFill>
                  <a:srgbClr val="002060"/>
                </a:solidFill>
              </a:rPr>
              <a:t>, school inspector for human resource development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5635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conference evaluation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2514600"/>
            <a:ext cx="8305800" cy="33547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conference content</a:t>
            </a:r>
            <a:endParaRPr lang="en-US" sz="1400" b="1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365125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228600" lvl="0" indent="-228600" algn="l" eaLnBrk="0" hangingPunct="0">
              <a:buFontTx/>
              <a:buAutoNum type="arabicPeriod"/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The conference was raised my expectations a rate of…%: </a:t>
            </a:r>
          </a:p>
          <a:p>
            <a:pPr marL="228600" lvl="0" indent="-228600" algn="r" eaLnBrk="0" hangingPunct="0">
              <a:tabLst>
                <a:tab pos="365125" algn="l"/>
              </a:tabLst>
            </a:pPr>
            <a:r>
              <a:rPr lang="en-US" i="1" dirty="0" smtClean="0">
                <a:solidFill>
                  <a:srgbClr val="002060"/>
                </a:solidFill>
                <a:latin typeface="+mj-lt"/>
              </a:rPr>
              <a:t>70% responded with 100%, 30% between 80-95%</a:t>
            </a:r>
            <a:endParaRPr kumimoji="0" lang="de-DE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l" eaLnBrk="0" hangingPunct="0">
              <a:tabLst>
                <a:tab pos="365125" algn="l"/>
              </a:tabLst>
            </a:pP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02.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It was understandable in the proportion of </a:t>
            </a:r>
            <a:r>
              <a:rPr lang="en-US" sz="2000" b="1" dirty="0" smtClean="0" bmk="Text2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..%:  </a:t>
            </a:r>
          </a:p>
          <a:p>
            <a:pPr lvl="0" algn="r" eaLnBrk="0" hangingPunct="0">
              <a:tabLst>
                <a:tab pos="365125" algn="l"/>
              </a:tabLst>
            </a:pPr>
            <a:r>
              <a:rPr lang="en-US" i="1" dirty="0" smtClean="0" bmk="Text2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81% responded with 100%, 19% different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l" eaLnBrk="0" hangingPunct="0"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03. </a:t>
            </a:r>
            <a:r>
              <a:rPr lang="ro-RO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The </a:t>
            </a:r>
            <a:r>
              <a:rPr lang="ro-RO" sz="20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novelty</a:t>
            </a:r>
            <a:r>
              <a:rPr lang="ro-RO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rate </a:t>
            </a:r>
            <a:r>
              <a:rPr lang="ro-RO" sz="2000" b="1" dirty="0" err="1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was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…%: </a:t>
            </a:r>
          </a:p>
          <a:p>
            <a:pPr lvl="0" algn="r" eaLnBrk="0" hangingPunct="0">
              <a:tabLst>
                <a:tab pos="365125" algn="l"/>
              </a:tabLst>
            </a:pPr>
            <a:r>
              <a:rPr lang="en-US" i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23% responded by 100%, 44% answered between 60% and 90%, 33% between 20% and 50%</a:t>
            </a:r>
          </a:p>
          <a:p>
            <a:pPr lvl="0" algn="l" eaLnBrk="0" hangingPunct="0"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04. I believe that is practical benefits represent...%:</a:t>
            </a:r>
            <a:r>
              <a:rPr kumimoji="0" lang="ro-RO" sz="2000" b="1" i="0" u="none" strike="noStrike" cap="none" normalizeH="0" baseline="0" dirty="0" smtClean="0" bmk="Text4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2000" b="1" dirty="0" smtClean="0" bmk="Text4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r" eaLnBrk="0" hangingPunct="0">
              <a:tabLst>
                <a:tab pos="365125" algn="l"/>
              </a:tabLst>
            </a:pPr>
            <a:r>
              <a:rPr lang="en-US" i="1" dirty="0" smtClean="0" bmk="Text4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53% responded with 100%, 40% between 80% and 95%, 7%  under 70%</a:t>
            </a:r>
            <a:endParaRPr kumimoji="0" lang="de-DE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AutoShape 4" descr="Imagini pentru evalu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8" name="Picture 6" descr="http://www.cyberall-access.com/uploads/9/3/0/5/9305505/7983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00200"/>
            <a:ext cx="1462566" cy="14567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5635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conference evaluation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828800"/>
            <a:ext cx="8153400" cy="39395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365125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conference content</a:t>
            </a:r>
          </a:p>
          <a:p>
            <a:pPr lvl="0" algn="l" eaLnBrk="0" hangingPunct="0">
              <a:tabLst>
                <a:tab pos="365125" algn="l"/>
              </a:tabLst>
            </a:pPr>
            <a:endParaRPr lang="en-US" sz="1400" dirty="0" smtClean="0">
              <a:solidFill>
                <a:srgbClr val="00206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algn="l" eaLnBrk="0" hangingPunct="0">
              <a:tabLst>
                <a:tab pos="365125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05. I would have liked to include the following topics: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The teacher perspective on training of dyslexic student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Tackling dyslexia in terms of teacher. What should initiate teacher in case of a dyslexic child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Examples of good practice on educational intervention dyslexic child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Use of information technologies in educational intervention dyslexic child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Language disorders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Practical exercises with dyslexic pupils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Dyslexia in preschool children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Methods for identifying dyslexia</a:t>
            </a:r>
          </a:p>
          <a:p>
            <a:pPr lvl="1" algn="l" eaLnBrk="0" hangingPunct="0"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Limits and possibilities of therapy from the perspective of parents of children 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dislexo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en-US" dirty="0" err="1" smtClean="0">
                <a:solidFill>
                  <a:srgbClr val="002060"/>
                </a:solidFill>
                <a:latin typeface="+mj-lt"/>
              </a:rPr>
              <a:t>dysgraphia</a:t>
            </a:r>
            <a:endParaRPr kumimoji="0" lang="ro-RO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ine 2" descr="https://t1.ftcdn.net/jpg/00/83/66/98/160_F_83669800_oraaetcfgnZ3JPt0JmnyRZZGVWPsgKc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676400"/>
            <a:ext cx="1524000" cy="10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6803136" cy="258775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Iasi – symbolical space </a:t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 culture and civilization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341438"/>
            <a:ext cx="8015288" cy="487362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b) The c</a:t>
            </a:r>
            <a:r>
              <a:rPr lang="ro-RO" sz="1800" b="1" dirty="0" err="1" smtClean="0">
                <a:solidFill>
                  <a:srgbClr val="002060"/>
                </a:solidFill>
              </a:rPr>
              <a:t>onference</a:t>
            </a:r>
            <a:r>
              <a:rPr lang="ro-RO" sz="1800" b="1" dirty="0" smtClean="0">
                <a:solidFill>
                  <a:srgbClr val="002060"/>
                </a:solidFill>
              </a:rPr>
              <a:t> </a:t>
            </a:r>
            <a:r>
              <a:rPr lang="ro-RO" sz="1800" b="1" dirty="0" err="1" smtClean="0">
                <a:solidFill>
                  <a:srgbClr val="002060"/>
                </a:solidFill>
              </a:rPr>
              <a:t>proceedings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905000"/>
          <a:ext cx="8077198" cy="36575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883269"/>
                <a:gridCol w="1087315"/>
                <a:gridCol w="698988"/>
                <a:gridCol w="698988"/>
                <a:gridCol w="854319"/>
                <a:gridCol w="691759"/>
                <a:gridCol w="162560"/>
              </a:tblGrid>
              <a:tr h="8216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Completely 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Rather 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Neutral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Rather disagree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2060"/>
                          </a:solidFill>
                        </a:rPr>
                        <a:t>Disagree</a:t>
                      </a:r>
                      <a:endParaRPr lang="en-US" sz="1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832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The presentations were clear and well-structured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90%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10%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832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The material provided was useful and qualitative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89%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11%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376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The facilities offered to the venue, the event program, technical means were qualitative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832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The p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resentations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caught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my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err="1" smtClean="0">
                          <a:solidFill>
                            <a:srgbClr val="002060"/>
                          </a:solidFill>
                        </a:rPr>
                        <a:t>attention</a:t>
                      </a:r>
                      <a:endParaRPr lang="ro-RO" sz="1200" b="1" dirty="0">
                        <a:solidFill>
                          <a:srgbClr val="002060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81%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19%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2064">
                <a:tc>
                  <a:txBody>
                    <a:bodyPr/>
                    <a:lstStyle/>
                    <a:p>
                      <a:pPr marL="0" marR="0">
                        <a:lnSpc>
                          <a:spcPct val="16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My energy level has remained the same throughout the conference thanks to a sufficient number of breaks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74%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21%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5%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en-US" sz="11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454400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P</a:t>
            </a:r>
            <a:r>
              <a:rPr lang="ro-RO" sz="1600" b="1" dirty="0" smtClean="0">
                <a:solidFill>
                  <a:srgbClr val="002060"/>
                </a:solidFill>
              </a:rPr>
              <a:t>o</a:t>
            </a:r>
            <a:r>
              <a:rPr lang="en-US" sz="1600" b="1" dirty="0" smtClean="0">
                <a:solidFill>
                  <a:srgbClr val="002060"/>
                </a:solidFill>
              </a:rPr>
              <a:t>s</a:t>
            </a:r>
            <a:r>
              <a:rPr lang="ro-RO" sz="1600" b="1" dirty="0" err="1" smtClean="0">
                <a:solidFill>
                  <a:srgbClr val="002060"/>
                </a:solidFill>
              </a:rPr>
              <a:t>itive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The interest shown by participants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The presentations were clear and well-structured and caught my attention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Organization, seriousness, professionalism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Topical issue responds teachers needs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A very good informative volume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Techniques practical strategies on educational intervention dyslexic child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The practical guide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The updating information on learning disorders of children and the consequences of their development.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Receiving the presented materials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Collaboration between specialists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The presence of the personalities from academic level and their presentation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The practical examples related to the conference theme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The software for presenting dyslexia - very interesting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Negative: -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c) The conference aspects: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077200" cy="3454400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Collaboration with school principals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More practical examples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pragmatic aspects better highlighted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015288" cy="91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  <a:latin typeface="Century Gothic" pitchFamily="34" charset="0"/>
              </a:rPr>
              <a:t>d) </a:t>
            </a:r>
            <a:r>
              <a:rPr lang="en-US" sz="2000" b="1" dirty="0" smtClean="0">
                <a:solidFill>
                  <a:srgbClr val="002060"/>
                </a:solidFill>
                <a:latin typeface="Century Gothic" pitchFamily="34" charset="0"/>
              </a:rPr>
              <a:t>Suggestions for improving the quality of conference</a:t>
            </a:r>
            <a:endParaRPr lang="en-US" sz="20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3275864"/>
              </p:ext>
            </p:extLst>
          </p:nvPr>
        </p:nvGraphicFramePr>
        <p:xfrm>
          <a:off x="304800" y="15240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Erasmus+"Hidden stars"  24-27 May,2016, Turkey</a:t>
            </a:r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5410200" y="381000"/>
            <a:ext cx="2837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</a:rPr>
              <a:t>Conclusions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5987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ine 6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886200"/>
            <a:ext cx="1981200" cy="1752600"/>
          </a:xfrm>
          <a:prstGeom prst="rect">
            <a:avLst/>
          </a:prstGeom>
        </p:spPr>
      </p:pic>
      <p:sp>
        <p:nvSpPr>
          <p:cNvPr id="8" name="Substituent conținut 7"/>
          <p:cNvSpPr>
            <a:spLocks noGrp="1"/>
          </p:cNvSpPr>
          <p:nvPr>
            <p:ph idx="1"/>
          </p:nvPr>
        </p:nvSpPr>
        <p:spPr>
          <a:xfrm>
            <a:off x="533400" y="2209800"/>
            <a:ext cx="7924800" cy="345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Teşekkür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ederim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!</a:t>
            </a:r>
            <a:endParaRPr lang="en-GB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57346" name="AutoShape 2" descr="Imagini pentru evalu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08038" y="13811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o-RO">
                <a:latin typeface="Arial" charset="0"/>
              </a:rPr>
              <a:t>	</a:t>
            </a:r>
            <a:endParaRPr lang="en-US" sz="2800">
              <a:latin typeface="Arial" charset="0"/>
            </a:endParaRPr>
          </a:p>
        </p:txBody>
      </p:sp>
      <p:sp>
        <p:nvSpPr>
          <p:cNvPr id="3075" name="Substituent subsol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Project Erasmus+"Hidden stars"  24-27 May,2016, Turkey</a:t>
            </a:r>
            <a:endParaRPr lang="ro-RO" dirty="0" smtClean="0">
              <a:latin typeface="Arial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6248400" y="3048000"/>
            <a:ext cx="2286000" cy="14478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The Palace                                          of Culture</a:t>
            </a:r>
            <a:endParaRPr lang="it-IT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" name="Picture 9" descr="https://upload.wikimedia.org/wikipedia/commons/3/3e/Palatul_Culturii_Iasi_-_Aerial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1054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290605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08038" y="13811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o-RO">
                <a:latin typeface="Arial" charset="0"/>
              </a:rPr>
              <a:t>	</a:t>
            </a:r>
            <a:endParaRPr lang="en-US" sz="2800">
              <a:latin typeface="Arial" charset="0"/>
            </a:endParaRPr>
          </a:p>
        </p:txBody>
      </p:sp>
      <p:sp>
        <p:nvSpPr>
          <p:cNvPr id="3075" name="Substituent subsol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Project Erasmus+"Hidden stars"  24-27 May,2016, Turkey</a:t>
            </a:r>
            <a:endParaRPr lang="ro-RO" dirty="0" smtClean="0">
              <a:latin typeface="Arial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testo 4"/>
          <p:cNvSpPr txBox="1">
            <a:spLocks/>
          </p:cNvSpPr>
          <p:nvPr/>
        </p:nvSpPr>
        <p:spPr bwMode="auto">
          <a:xfrm>
            <a:off x="1295400" y="5486400"/>
            <a:ext cx="6803136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“AL. I.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CUZA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” UNIVERSITY of IASI </a:t>
            </a:r>
            <a:endParaRPr kumimoji="0" lang="it-IT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http://vechi.uaic.ro/uaic/bin/download/Photos/Universitateainlumina/Picture%20018_prelucrat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1910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http://www.chem.uaic.ro/files/Image/site-2012/uaic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62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290605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808038" y="13811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o-RO">
                <a:latin typeface="Arial" charset="0"/>
              </a:rPr>
              <a:t>	</a:t>
            </a:r>
            <a:endParaRPr lang="en-US" sz="2800">
              <a:latin typeface="Arial" charset="0"/>
            </a:endParaRPr>
          </a:p>
        </p:txBody>
      </p:sp>
      <p:sp>
        <p:nvSpPr>
          <p:cNvPr id="3075" name="Substituent subsol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latin typeface="Arial" charset="0"/>
              </a:rPr>
              <a:t>Project Erasmus+"Hidden stars"  24-27 May,2016, Turkey</a:t>
            </a:r>
            <a:endParaRPr lang="ro-RO" dirty="0" smtClean="0">
              <a:latin typeface="Arial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testo 4"/>
          <p:cNvSpPr txBox="1">
            <a:spLocks/>
          </p:cNvSpPr>
          <p:nvPr/>
        </p:nvSpPr>
        <p:spPr bwMode="auto">
          <a:xfrm>
            <a:off x="1447800" y="5486400"/>
            <a:ext cx="6803136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ROZNOVANU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PALACE – THE CITY HALL OF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IASi</a:t>
            </a:r>
            <a:endParaRPr kumimoji="0" lang="ro-RO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it-IT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http://www.blur.ro/imagini/images/20080208013912_primaria_iasi_371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3468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3290605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Segnaposto testo 4"/>
          <p:cNvSpPr txBox="1">
            <a:spLocks/>
          </p:cNvSpPr>
          <p:nvPr/>
        </p:nvSpPr>
        <p:spPr bwMode="auto">
          <a:xfrm>
            <a:off x="1371600" y="5715000"/>
            <a:ext cx="680313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PARK OF COPOU</a:t>
            </a:r>
            <a:endParaRPr kumimoji="0" lang="ro-RO" sz="16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it-IT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www.fromiasi.ro/files/imagecache/mycityphotos/files/images/foto%20sit%20(6)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8100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www.iasi4u.ro/multimedia/2014/08/teiullui-eminescu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038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Segnaposto testo 4"/>
          <p:cNvSpPr txBox="1">
            <a:spLocks/>
          </p:cNvSpPr>
          <p:nvPr/>
        </p:nvSpPr>
        <p:spPr bwMode="auto">
          <a:xfrm>
            <a:off x="1371600" y="5562600"/>
            <a:ext cx="6803136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ORTHODOX CATHEDRAL</a:t>
            </a:r>
            <a:endParaRPr kumimoji="0" lang="ro-RO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it-IT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ttp://i691.photobucket.com/albums/vv272/vrabieionut/P2010029-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886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iasi365.com/images/stories/diverse/Mitropolia-iasi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094208" cy="2897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Project Erasmus+"Hidden stars"  24-27 May,2016, Turkey</a:t>
            </a:r>
            <a:endParaRPr lang="ro-RO"/>
          </a:p>
        </p:txBody>
      </p:sp>
      <p:sp>
        <p:nvSpPr>
          <p:cNvPr id="5" name="Titolo 3"/>
          <p:cNvSpPr txBox="1">
            <a:spLocks/>
          </p:cNvSpPr>
          <p:nvPr/>
        </p:nvSpPr>
        <p:spPr bwMode="auto">
          <a:xfrm>
            <a:off x="2971800" y="4648200"/>
            <a:ext cx="2993136" cy="91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http://radioiasi.ro/wp-content/uploads/sites/6/2015/10/Teatrul_National_Vasile_Alecsandri_Iasi-masterescape.ro_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3340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981200" y="56388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kern="0" dirty="0" smtClean="0">
                <a:solidFill>
                  <a:srgbClr val="002060"/>
                </a:solidFill>
                <a:latin typeface="Arial"/>
              </a:rPr>
              <a:t>“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/>
              </a:rPr>
              <a:t>VASILE</a:t>
            </a:r>
            <a:r>
              <a:rPr lang="en-US" sz="1600" b="1" kern="0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/>
              </a:rPr>
              <a:t>ALECSANDRI</a:t>
            </a:r>
            <a:r>
              <a:rPr lang="en-US" sz="1600" b="1" kern="0" dirty="0" smtClean="0">
                <a:solidFill>
                  <a:srgbClr val="002060"/>
                </a:solidFill>
                <a:latin typeface="Arial"/>
              </a:rPr>
              <a:t>” </a:t>
            </a:r>
            <a:r>
              <a:rPr lang="en-US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NATIONAL THEATRE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6250"/>
            <a:ext cx="2044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2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FFCC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94503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adial 1">
    <a:dk1>
      <a:srgbClr val="000000"/>
    </a:dk1>
    <a:lt1>
      <a:srgbClr val="FFFFFF"/>
    </a:lt1>
    <a:dk2>
      <a:srgbClr val="FFFFFF"/>
    </a:dk2>
    <a:lt2>
      <a:srgbClr val="669999"/>
    </a:lt2>
    <a:accent1>
      <a:srgbClr val="99CCFF"/>
    </a:accent1>
    <a:accent2>
      <a:srgbClr val="9999FF"/>
    </a:accent2>
    <a:accent3>
      <a:srgbClr val="FFFFFF"/>
    </a:accent3>
    <a:accent4>
      <a:srgbClr val="000000"/>
    </a:accent4>
    <a:accent5>
      <a:srgbClr val="CAE2FF"/>
    </a:accent5>
    <a:accent6>
      <a:srgbClr val="8A8AE7"/>
    </a:accent6>
    <a:hlink>
      <a:srgbClr val="996666"/>
    </a:hlink>
    <a:folHlink>
      <a:srgbClr val="66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25692</TotalTime>
  <Words>1473</Words>
  <Application>Microsoft Office PowerPoint</Application>
  <PresentationFormat>On-screen Show (4:3)</PresentationFormat>
  <Paragraphs>209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Radial</vt:lpstr>
      <vt:lpstr>Slide 1</vt:lpstr>
      <vt:lpstr>Slide 2</vt:lpstr>
      <vt:lpstr>Iasi – symbolical space   of culture and civilization</vt:lpstr>
      <vt:lpstr>The Palace                                          of Culture</vt:lpstr>
      <vt:lpstr>Slide 5</vt:lpstr>
      <vt:lpstr>Slide 6</vt:lpstr>
      <vt:lpstr>Slide 7</vt:lpstr>
      <vt:lpstr>Slide 8</vt:lpstr>
      <vt:lpstr>Slide 9</vt:lpstr>
      <vt:lpstr>Slide 10</vt:lpstr>
      <vt:lpstr>Monastery of the Three Hierarchs</vt:lpstr>
      <vt:lpstr>                                                    Golia monastery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The conference evaluation</vt:lpstr>
      <vt:lpstr>The conference evaluation</vt:lpstr>
      <vt:lpstr>b) The conference proceedings</vt:lpstr>
      <vt:lpstr>Slide 31</vt:lpstr>
      <vt:lpstr>d) Suggestions for improving the quality of conference</vt:lpstr>
      <vt:lpstr>Slide 33</vt:lpstr>
      <vt:lpstr>Slide 34</vt:lpstr>
    </vt:vector>
  </TitlesOfParts>
  <Company>RACO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elev</dc:creator>
  <cp:lastModifiedBy>gc</cp:lastModifiedBy>
  <cp:revision>704</cp:revision>
  <dcterms:created xsi:type="dcterms:W3CDTF">2009-04-25T08:21:59Z</dcterms:created>
  <dcterms:modified xsi:type="dcterms:W3CDTF">2016-06-06T16:56:35Z</dcterms:modified>
</cp:coreProperties>
</file>