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324" r:id="rId3"/>
    <p:sldId id="331" r:id="rId4"/>
    <p:sldId id="343" r:id="rId5"/>
    <p:sldId id="344" r:id="rId6"/>
    <p:sldId id="345" r:id="rId7"/>
    <p:sldId id="346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Στυλ με θέμα 1 - Έμφαση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Στυλ με θέμα 1 - Έμφαση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D7B26C5-4107-4FEC-AEDC-1716B250A1EF}" styleName="Φωτεινό στυλ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348" autoAdjust="0"/>
  </p:normalViewPr>
  <p:slideViewPr>
    <p:cSldViewPr>
      <p:cViewPr varScale="1">
        <p:scale>
          <a:sx n="67" d="100"/>
          <a:sy n="67" d="100"/>
        </p:scale>
        <p:origin x="1276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B55A0B-F6C1-4292-8E16-F5D7640D3410}" type="datetimeFigureOut">
              <a:rPr lang="el-GR" smtClean="0"/>
              <a:t>5/6/2023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4C7E1B-21C8-4F97-A68F-A3ED0E357F7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519315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07861-F7A8-4752-95FA-FCB93BF3779F}" type="datetimeFigureOut">
              <a:rPr lang="el-GR" smtClean="0"/>
              <a:pPr/>
              <a:t>5/6/2023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C10A6-BC5D-48AD-91A6-CE0CC455C0B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07861-F7A8-4752-95FA-FCB93BF3779F}" type="datetimeFigureOut">
              <a:rPr lang="el-GR" smtClean="0"/>
              <a:pPr/>
              <a:t>5/6/2023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C10A6-BC5D-48AD-91A6-CE0CC455C0B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07861-F7A8-4752-95FA-FCB93BF3779F}" type="datetimeFigureOut">
              <a:rPr lang="el-GR" smtClean="0"/>
              <a:pPr/>
              <a:t>5/6/2023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C10A6-BC5D-48AD-91A6-CE0CC455C0B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07861-F7A8-4752-95FA-FCB93BF3779F}" type="datetimeFigureOut">
              <a:rPr lang="el-GR" smtClean="0"/>
              <a:pPr/>
              <a:t>5/6/2023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C10A6-BC5D-48AD-91A6-CE0CC455C0B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07861-F7A8-4752-95FA-FCB93BF3779F}" type="datetimeFigureOut">
              <a:rPr lang="el-GR" smtClean="0"/>
              <a:pPr/>
              <a:t>5/6/2023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C10A6-BC5D-48AD-91A6-CE0CC455C0B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07861-F7A8-4752-95FA-FCB93BF3779F}" type="datetimeFigureOut">
              <a:rPr lang="el-GR" smtClean="0"/>
              <a:pPr/>
              <a:t>5/6/2023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C10A6-BC5D-48AD-91A6-CE0CC455C0B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07861-F7A8-4752-95FA-FCB93BF3779F}" type="datetimeFigureOut">
              <a:rPr lang="el-GR" smtClean="0"/>
              <a:pPr/>
              <a:t>5/6/2023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C10A6-BC5D-48AD-91A6-CE0CC455C0B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07861-F7A8-4752-95FA-FCB93BF3779F}" type="datetimeFigureOut">
              <a:rPr lang="el-GR" smtClean="0"/>
              <a:pPr/>
              <a:t>5/6/2023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C10A6-BC5D-48AD-91A6-CE0CC455C0B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07861-F7A8-4752-95FA-FCB93BF3779F}" type="datetimeFigureOut">
              <a:rPr lang="el-GR" smtClean="0"/>
              <a:pPr/>
              <a:t>5/6/2023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C10A6-BC5D-48AD-91A6-CE0CC455C0B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07861-F7A8-4752-95FA-FCB93BF3779F}" type="datetimeFigureOut">
              <a:rPr lang="el-GR" smtClean="0"/>
              <a:pPr/>
              <a:t>5/6/2023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C10A6-BC5D-48AD-91A6-CE0CC455C0B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07861-F7A8-4752-95FA-FCB93BF3779F}" type="datetimeFigureOut">
              <a:rPr lang="el-GR" smtClean="0"/>
              <a:pPr/>
              <a:t>5/6/2023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C10A6-BC5D-48AD-91A6-CE0CC455C0B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07861-F7A8-4752-95FA-FCB93BF3779F}" type="datetimeFigureOut">
              <a:rPr lang="el-GR" smtClean="0"/>
              <a:pPr/>
              <a:t>5/6/2023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C10A6-BC5D-48AD-91A6-CE0CC455C0B5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2.png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2.png"/><Relationship Id="rId7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s://www.playandlearnproject.eu/" TargetMode="External"/><Relationship Id="rId7" Type="http://schemas.openxmlformats.org/officeDocument/2006/relationships/image" Target="../media/image3.jpeg"/><Relationship Id="rId2" Type="http://schemas.openxmlformats.org/officeDocument/2006/relationships/hyperlink" Target="https://erasmus-plus.ec.europa.eu/projects/search/details/2021-1-EL01-KA220-SCH-000027810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hyperlink" Target="https://www.facebook.com/playingandlearningfromthepast/" TargetMode="External"/><Relationship Id="rId9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1142976" y="1613331"/>
            <a:ext cx="7772400" cy="1063166"/>
          </a:xfrm>
        </p:spPr>
        <p:txBody>
          <a:bodyPr>
            <a:normAutofit fontScale="90000"/>
          </a:bodyPr>
          <a:lstStyle/>
          <a:p>
            <a:r>
              <a:rPr lang="el-GR" dirty="0">
                <a:solidFill>
                  <a:srgbClr val="002060"/>
                </a:solidFill>
              </a:rPr>
              <a:t/>
            </a:r>
            <a:br>
              <a:rPr lang="el-GR" dirty="0">
                <a:solidFill>
                  <a:srgbClr val="002060"/>
                </a:solidFill>
              </a:rPr>
            </a:br>
            <a:r>
              <a:rPr lang="en-US" b="1" dirty="0">
                <a:solidFill>
                  <a:srgbClr val="002060"/>
                </a:solidFill>
              </a:rPr>
              <a:t> Playing and learning from the past</a:t>
            </a:r>
            <a:br>
              <a:rPr lang="en-US" b="1" dirty="0">
                <a:solidFill>
                  <a:srgbClr val="002060"/>
                </a:solidFill>
              </a:rPr>
            </a:br>
            <a:r>
              <a:rPr lang="en-US" b="1" dirty="0">
                <a:solidFill>
                  <a:srgbClr val="002060"/>
                </a:solidFill>
              </a:rPr>
              <a:t>TPM – </a:t>
            </a:r>
            <a:r>
              <a:rPr lang="ro-RO" b="1" dirty="0" smtClean="0">
                <a:solidFill>
                  <a:srgbClr val="002060"/>
                </a:solidFill>
              </a:rPr>
              <a:t>Istanbul, 1-2 iunie 2023</a:t>
            </a:r>
            <a:endParaRPr lang="el-GR" b="1" dirty="0">
              <a:solidFill>
                <a:srgbClr val="002060"/>
              </a:solidFill>
            </a:endParaRPr>
          </a:p>
        </p:txBody>
      </p:sp>
      <p:pic>
        <p:nvPicPr>
          <p:cNvPr id="4" name="3 - Εικόνα" descr="side bars.jpg"/>
          <p:cNvPicPr>
            <a:picLocks noChangeAspect="1"/>
          </p:cNvPicPr>
          <p:nvPr/>
        </p:nvPicPr>
        <p:blipFill>
          <a:blip r:embed="rId2" cstate="print"/>
          <a:srcRect r="56785"/>
          <a:stretch>
            <a:fillRect/>
          </a:stretch>
        </p:blipFill>
        <p:spPr>
          <a:xfrm>
            <a:off x="0" y="0"/>
            <a:ext cx="1285852" cy="6858000"/>
          </a:xfrm>
          <a:prstGeom prst="rect">
            <a:avLst/>
          </a:prstGeom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54" y="6225433"/>
            <a:ext cx="2214546" cy="632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>
            <a:extLst>
              <a:ext uri="{FF2B5EF4-FFF2-40B4-BE49-F238E27FC236}">
                <a16:creationId xmlns:a16="http://schemas.microsoft.com/office/drawing/2014/main" id="{1FB7E370-B598-7795-EE4B-8622E40384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1229" y="211395"/>
            <a:ext cx="26955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Imagine 2">
            <a:extLst>
              <a:ext uri="{FF2B5EF4-FFF2-40B4-BE49-F238E27FC236}">
                <a16:creationId xmlns:a16="http://schemas.microsoft.com/office/drawing/2014/main" id="{1EBD3F37-A073-8653-0642-E357E375A7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1564" y="142473"/>
            <a:ext cx="1217612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Imagine 3" descr="https://www.goethe.de/resources/files/jpg304/Intro_Erasmus1.jpg">
            <a:extLst>
              <a:ext uri="{FF2B5EF4-FFF2-40B4-BE49-F238E27FC236}">
                <a16:creationId xmlns:a16="http://schemas.microsoft.com/office/drawing/2014/main" id="{F3835971-55FB-B35A-7972-89D8BC4415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16632"/>
            <a:ext cx="1512887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27790"/>
          <a:stretch/>
        </p:blipFill>
        <p:spPr>
          <a:xfrm>
            <a:off x="1912307" y="3597760"/>
            <a:ext cx="6376613" cy="212240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1465896" y="1362358"/>
            <a:ext cx="7126560" cy="485775"/>
          </a:xfrm>
        </p:spPr>
        <p:txBody>
          <a:bodyPr>
            <a:normAutofit fontScale="90000"/>
          </a:bodyPr>
          <a:lstStyle/>
          <a:p>
            <a:r>
              <a:rPr lang="en-GB" dirty="0" err="1">
                <a:solidFill>
                  <a:schemeClr val="accent1"/>
                </a:solidFill>
              </a:rPr>
              <a:t>Obiectivele</a:t>
            </a:r>
            <a:r>
              <a:rPr lang="en-GB" dirty="0">
                <a:solidFill>
                  <a:schemeClr val="accent1"/>
                </a:solidFill>
              </a:rPr>
              <a:t> </a:t>
            </a:r>
            <a:r>
              <a:rPr lang="en-GB" dirty="0" err="1" smtClean="0">
                <a:solidFill>
                  <a:schemeClr val="accent1"/>
                </a:solidFill>
              </a:rPr>
              <a:t>proiectului</a:t>
            </a:r>
            <a:endParaRPr lang="el-GR" dirty="0">
              <a:solidFill>
                <a:schemeClr val="accent1"/>
              </a:solidFill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6426EB18-4D75-323E-4724-FF3AC3C732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5927" y="3789040"/>
            <a:ext cx="6400800" cy="1752600"/>
          </a:xfrm>
        </p:spPr>
        <p:txBody>
          <a:bodyPr/>
          <a:lstStyle/>
          <a:p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pic>
        <p:nvPicPr>
          <p:cNvPr id="4" name="3 - Εικόνα" descr="side bars.jpg"/>
          <p:cNvPicPr>
            <a:picLocks noChangeAspect="1"/>
          </p:cNvPicPr>
          <p:nvPr/>
        </p:nvPicPr>
        <p:blipFill>
          <a:blip r:embed="rId2" cstate="print"/>
          <a:srcRect r="56785"/>
          <a:stretch>
            <a:fillRect/>
          </a:stretch>
        </p:blipFill>
        <p:spPr>
          <a:xfrm>
            <a:off x="0" y="0"/>
            <a:ext cx="1285852" cy="6858000"/>
          </a:xfrm>
          <a:prstGeom prst="rect">
            <a:avLst/>
          </a:prstGeom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54" y="6225433"/>
            <a:ext cx="2214546" cy="632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>
            <a:extLst>
              <a:ext uri="{FF2B5EF4-FFF2-40B4-BE49-F238E27FC236}">
                <a16:creationId xmlns:a16="http://schemas.microsoft.com/office/drawing/2014/main" id="{1FB7E370-B598-7795-EE4B-8622E40384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1229" y="211395"/>
            <a:ext cx="26955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Imagine 2">
            <a:extLst>
              <a:ext uri="{FF2B5EF4-FFF2-40B4-BE49-F238E27FC236}">
                <a16:creationId xmlns:a16="http://schemas.microsoft.com/office/drawing/2014/main" id="{1EBD3F37-A073-8653-0642-E357E375A7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1564" y="142473"/>
            <a:ext cx="1217612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Imagine 3" descr="https://www.goethe.de/resources/files/jpg304/Intro_Erasmus1.jpg">
            <a:extLst>
              <a:ext uri="{FF2B5EF4-FFF2-40B4-BE49-F238E27FC236}">
                <a16:creationId xmlns:a16="http://schemas.microsoft.com/office/drawing/2014/main" id="{F3835971-55FB-B35A-7972-89D8BC4415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16632"/>
            <a:ext cx="1512887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8836A64-552C-C741-C934-080A25B3B61B}"/>
              </a:ext>
            </a:extLst>
          </p:cNvPr>
          <p:cNvSpPr txBox="1"/>
          <p:nvPr/>
        </p:nvSpPr>
        <p:spPr>
          <a:xfrm>
            <a:off x="1063562" y="2369471"/>
            <a:ext cx="7931228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en-US" dirty="0" err="1"/>
              <a:t>Cunoașterea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prezentarea</a:t>
            </a:r>
            <a:r>
              <a:rPr lang="en-US" dirty="0"/>
              <a:t> </a:t>
            </a:r>
            <a:r>
              <a:rPr lang="en-US" dirty="0" err="1"/>
              <a:t>moștenirii</a:t>
            </a:r>
            <a:r>
              <a:rPr lang="en-US" dirty="0"/>
              <a:t> </a:t>
            </a:r>
            <a:r>
              <a:rPr lang="en-US" dirty="0" err="1"/>
              <a:t>culturale</a:t>
            </a:r>
            <a:r>
              <a:rPr lang="en-US" dirty="0"/>
              <a:t> locale a </a:t>
            </a:r>
            <a:r>
              <a:rPr lang="en-US" dirty="0" err="1"/>
              <a:t>țărilor</a:t>
            </a:r>
            <a:r>
              <a:rPr lang="en-US" dirty="0"/>
              <a:t> implicate </a:t>
            </a:r>
            <a:r>
              <a:rPr lang="en-US" dirty="0" err="1"/>
              <a:t>pentru</a:t>
            </a:r>
            <a:r>
              <a:rPr lang="en-US" dirty="0"/>
              <a:t> a </a:t>
            </a:r>
            <a:r>
              <a:rPr lang="en-US" dirty="0" err="1"/>
              <a:t>stimula</a:t>
            </a:r>
            <a:r>
              <a:rPr lang="en-US" dirty="0"/>
              <a:t> </a:t>
            </a:r>
            <a:r>
              <a:rPr lang="en-US" dirty="0" err="1"/>
              <a:t>sentimentul</a:t>
            </a:r>
            <a:r>
              <a:rPr lang="en-US" dirty="0"/>
              <a:t> de „</a:t>
            </a:r>
            <a:r>
              <a:rPr lang="en-US" dirty="0" err="1"/>
              <a:t>apartenență</a:t>
            </a:r>
            <a:r>
              <a:rPr lang="en-US" dirty="0"/>
              <a:t>” la o </a:t>
            </a:r>
            <a:r>
              <a:rPr lang="en-US" dirty="0" err="1"/>
              <a:t>comunitate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largă</a:t>
            </a:r>
            <a:r>
              <a:rPr lang="en-US" dirty="0"/>
              <a:t>, </a:t>
            </a:r>
            <a:r>
              <a:rPr lang="en-US" dirty="0" err="1"/>
              <a:t>pentru</a:t>
            </a:r>
            <a:r>
              <a:rPr lang="en-US" dirty="0"/>
              <a:t> a reduce </a:t>
            </a:r>
            <a:r>
              <a:rPr lang="en-US" dirty="0" err="1"/>
              <a:t>inegalitățile</a:t>
            </a:r>
            <a:r>
              <a:rPr lang="en-US" dirty="0"/>
              <a:t> </a:t>
            </a:r>
            <a:r>
              <a:rPr lang="en-US" dirty="0" err="1"/>
              <a:t>sociale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a </a:t>
            </a:r>
            <a:r>
              <a:rPr lang="en-US" dirty="0" err="1"/>
              <a:t>promova</a:t>
            </a:r>
            <a:r>
              <a:rPr lang="en-US" dirty="0"/>
              <a:t> </a:t>
            </a:r>
            <a:r>
              <a:rPr lang="en-US" dirty="0" err="1"/>
              <a:t>participarea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incluziunea</a:t>
            </a:r>
            <a:r>
              <a:rPr lang="en-US" dirty="0"/>
              <a:t> </a:t>
            </a:r>
            <a:r>
              <a:rPr lang="en-US" dirty="0" err="1"/>
              <a:t>culturală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smtClean="0"/>
              <a:t>social</a:t>
            </a:r>
            <a:r>
              <a:rPr lang="ro-RO" dirty="0" smtClean="0"/>
              <a:t>ă</a:t>
            </a:r>
          </a:p>
          <a:p>
            <a:pPr lvl="0" algn="just"/>
            <a:endParaRPr lang="en-US" dirty="0"/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en-US" dirty="0" err="1"/>
              <a:t>Utilizarea</a:t>
            </a:r>
            <a:r>
              <a:rPr lang="en-US" dirty="0"/>
              <a:t> </a:t>
            </a:r>
            <a:r>
              <a:rPr lang="en-US" dirty="0" err="1"/>
              <a:t>noilor</a:t>
            </a:r>
            <a:r>
              <a:rPr lang="en-US" dirty="0"/>
              <a:t> </a:t>
            </a:r>
            <a:r>
              <a:rPr lang="en-US" dirty="0" err="1"/>
              <a:t>tehnologii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oferă</a:t>
            </a:r>
            <a:r>
              <a:rPr lang="en-US" dirty="0"/>
              <a:t> </a:t>
            </a:r>
            <a:r>
              <a:rPr lang="en-US" dirty="0" err="1"/>
              <a:t>oportunități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dezvoltarea</a:t>
            </a:r>
            <a:r>
              <a:rPr lang="en-US" dirty="0"/>
              <a:t> </a:t>
            </a:r>
            <a:r>
              <a:rPr lang="en-US" dirty="0" err="1"/>
              <a:t>competențelor</a:t>
            </a:r>
            <a:r>
              <a:rPr lang="en-US" dirty="0"/>
              <a:t>, </a:t>
            </a:r>
            <a:r>
              <a:rPr lang="en-US" dirty="0" err="1"/>
              <a:t>creativitatea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participarea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grup</a:t>
            </a:r>
            <a:r>
              <a:rPr lang="en-US" dirty="0"/>
              <a:t>, cu accent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egalitate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anti-</a:t>
            </a:r>
            <a:r>
              <a:rPr lang="en-US" dirty="0" err="1"/>
              <a:t>discriminare</a:t>
            </a:r>
            <a:r>
              <a:rPr lang="en-US" dirty="0"/>
              <a:t>, </a:t>
            </a:r>
            <a:r>
              <a:rPr lang="en-US" dirty="0" err="1"/>
              <a:t>pentru</a:t>
            </a:r>
            <a:r>
              <a:rPr lang="en-US" dirty="0"/>
              <a:t> a </a:t>
            </a:r>
            <a:r>
              <a:rPr lang="en-US" dirty="0" err="1"/>
              <a:t>realiza</a:t>
            </a:r>
            <a:r>
              <a:rPr lang="en-US" dirty="0"/>
              <a:t> </a:t>
            </a:r>
            <a:r>
              <a:rPr lang="en-US" dirty="0" err="1"/>
              <a:t>viziunea</a:t>
            </a:r>
            <a:r>
              <a:rPr lang="en-US" dirty="0"/>
              <a:t> </a:t>
            </a:r>
            <a:r>
              <a:rPr lang="en-US" dirty="0" err="1"/>
              <a:t>unei</a:t>
            </a:r>
            <a:r>
              <a:rPr lang="en-US" dirty="0"/>
              <a:t> </a:t>
            </a:r>
            <a:r>
              <a:rPr lang="en-US" dirty="0" err="1"/>
              <a:t>școli</a:t>
            </a:r>
            <a:r>
              <a:rPr lang="en-US" dirty="0"/>
              <a:t> </a:t>
            </a:r>
            <a:r>
              <a:rPr lang="en-US" dirty="0" err="1"/>
              <a:t>deschise</a:t>
            </a:r>
            <a:r>
              <a:rPr lang="en-US" dirty="0"/>
              <a:t> </a:t>
            </a:r>
            <a:r>
              <a:rPr lang="en-US" dirty="0" err="1"/>
              <a:t>către</a:t>
            </a:r>
            <a:r>
              <a:rPr lang="en-US" dirty="0"/>
              <a:t> </a:t>
            </a:r>
            <a:r>
              <a:rPr lang="en-US" dirty="0" smtClean="0"/>
              <a:t>Europa</a:t>
            </a:r>
            <a:endParaRPr lang="ro-RO" dirty="0" smtClean="0"/>
          </a:p>
          <a:p>
            <a:pPr lvl="0" algn="just"/>
            <a:endParaRPr lang="en-US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dirty="0" err="1"/>
              <a:t>Întărirerea</a:t>
            </a:r>
            <a:r>
              <a:rPr lang="en-US" dirty="0"/>
              <a:t> </a:t>
            </a:r>
            <a:r>
              <a:rPr lang="en-US" dirty="0" err="1"/>
              <a:t>relațiilor</a:t>
            </a:r>
            <a:r>
              <a:rPr lang="en-US" dirty="0"/>
              <a:t> </a:t>
            </a:r>
            <a:r>
              <a:rPr lang="en-US" dirty="0" err="1"/>
              <a:t>dintre</a:t>
            </a:r>
            <a:r>
              <a:rPr lang="en-US" dirty="0"/>
              <a:t> </a:t>
            </a:r>
            <a:r>
              <a:rPr lang="en-US" dirty="0" err="1"/>
              <a:t>elevii</a:t>
            </a:r>
            <a:r>
              <a:rPr lang="en-US" dirty="0"/>
              <a:t> de </a:t>
            </a:r>
            <a:r>
              <a:rPr lang="en-US" dirty="0" err="1"/>
              <a:t>diferite</a:t>
            </a:r>
            <a:r>
              <a:rPr lang="en-US" dirty="0"/>
              <a:t> </a:t>
            </a:r>
            <a:r>
              <a:rPr lang="en-US" dirty="0" err="1"/>
              <a:t>etnii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a </a:t>
            </a:r>
            <a:r>
              <a:rPr lang="en-US" dirty="0" err="1"/>
              <a:t>consolida</a:t>
            </a:r>
            <a:r>
              <a:rPr lang="en-US" dirty="0"/>
              <a:t> o </a:t>
            </a:r>
            <a:r>
              <a:rPr lang="en-US" dirty="0" err="1"/>
              <a:t>societate</a:t>
            </a:r>
            <a:r>
              <a:rPr lang="en-US" dirty="0"/>
              <a:t> </a:t>
            </a:r>
            <a:r>
              <a:rPr lang="en-US" dirty="0" err="1"/>
              <a:t>bazată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valori</a:t>
            </a:r>
            <a:r>
              <a:rPr lang="en-US" dirty="0"/>
              <a:t> </a:t>
            </a:r>
            <a:r>
              <a:rPr lang="en-US" dirty="0" err="1"/>
              <a:t>democratice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morale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382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1331640" y="2130425"/>
            <a:ext cx="7126560" cy="485775"/>
          </a:xfrm>
        </p:spPr>
        <p:txBody>
          <a:bodyPr>
            <a:normAutofit fontScale="90000"/>
          </a:bodyPr>
          <a:lstStyle/>
          <a:p>
            <a:r>
              <a:rPr lang="el-GR" dirty="0"/>
              <a:t/>
            </a:r>
            <a:br>
              <a:rPr lang="el-GR" dirty="0"/>
            </a:br>
            <a:r>
              <a:rPr lang="en-US" dirty="0"/>
              <a:t> </a:t>
            </a:r>
            <a:endParaRPr lang="el-GR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6426EB18-4D75-323E-4724-FF3AC3C732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0039" y="1804543"/>
            <a:ext cx="3268976" cy="4384869"/>
          </a:xfrm>
        </p:spPr>
        <p:txBody>
          <a:bodyPr>
            <a:normAutofit/>
          </a:bodyPr>
          <a:lstStyle/>
          <a:p>
            <a:pPr algn="l"/>
            <a:endParaRPr lang="en-US" sz="1800" dirty="0">
              <a:solidFill>
                <a:srgbClr val="2F5496"/>
              </a:solidFill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ro-RO" sz="1800" b="1" dirty="0" smtClean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Rezultate așteptate</a:t>
            </a:r>
            <a:r>
              <a:rPr lang="en-GB" sz="1800" b="1" dirty="0" smtClean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GB" sz="1800" b="1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"/>
              <a:tabLst>
                <a:tab pos="457200" algn="l"/>
              </a:tabLs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IO1 -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Ghid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integrare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învățării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bazate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pe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joc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"/>
              <a:tabLst>
                <a:tab pos="457200" algn="l"/>
              </a:tabLs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IO2 -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Aplicație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dispozitive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mobile a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unei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platforme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digitale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navigarea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și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prezentarea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informațiilor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despre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punctele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culturale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interes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"/>
              <a:tabLst>
                <a:tab pos="457200" algn="l"/>
              </a:tabLs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IO3-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Jocuri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educative interactive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elevi</a:t>
            </a:r>
            <a:endParaRPr lang="en-GB" dirty="0"/>
          </a:p>
        </p:txBody>
      </p:sp>
      <p:pic>
        <p:nvPicPr>
          <p:cNvPr id="4" name="3 - Εικόνα" descr="side bars.jpg"/>
          <p:cNvPicPr>
            <a:picLocks noChangeAspect="1"/>
          </p:cNvPicPr>
          <p:nvPr/>
        </p:nvPicPr>
        <p:blipFill>
          <a:blip r:embed="rId2" cstate="print"/>
          <a:srcRect r="56785"/>
          <a:stretch>
            <a:fillRect/>
          </a:stretch>
        </p:blipFill>
        <p:spPr>
          <a:xfrm>
            <a:off x="0" y="0"/>
            <a:ext cx="1285852" cy="6858000"/>
          </a:xfrm>
          <a:prstGeom prst="rect">
            <a:avLst/>
          </a:prstGeom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54" y="6225433"/>
            <a:ext cx="2214546" cy="632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>
            <a:extLst>
              <a:ext uri="{FF2B5EF4-FFF2-40B4-BE49-F238E27FC236}">
                <a16:creationId xmlns:a16="http://schemas.microsoft.com/office/drawing/2014/main" id="{1FB7E370-B598-7795-EE4B-8622E40384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1229" y="211395"/>
            <a:ext cx="26955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Imagine 2">
            <a:extLst>
              <a:ext uri="{FF2B5EF4-FFF2-40B4-BE49-F238E27FC236}">
                <a16:creationId xmlns:a16="http://schemas.microsoft.com/office/drawing/2014/main" id="{1EBD3F37-A073-8653-0642-E357E375A7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1564" y="142473"/>
            <a:ext cx="1217612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Imagine 3" descr="https://www.goethe.de/resources/files/jpg304/Intro_Erasmus1.jpg">
            <a:extLst>
              <a:ext uri="{FF2B5EF4-FFF2-40B4-BE49-F238E27FC236}">
                <a16:creationId xmlns:a16="http://schemas.microsoft.com/office/drawing/2014/main" id="{F3835971-55FB-B35A-7972-89D8BC4415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16632"/>
            <a:ext cx="1512887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2497" r="7978" b="12007"/>
          <a:stretch/>
        </p:blipFill>
        <p:spPr>
          <a:xfrm>
            <a:off x="5004047" y="3996978"/>
            <a:ext cx="3265488" cy="222500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3311" t="10250" r="24402" b="50455"/>
          <a:stretch/>
        </p:blipFill>
        <p:spPr>
          <a:xfrm>
            <a:off x="5004047" y="1556792"/>
            <a:ext cx="3294731" cy="207866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51952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1331640" y="2130425"/>
            <a:ext cx="7126560" cy="485775"/>
          </a:xfrm>
        </p:spPr>
        <p:txBody>
          <a:bodyPr>
            <a:normAutofit fontScale="90000"/>
          </a:bodyPr>
          <a:lstStyle/>
          <a:p>
            <a:r>
              <a:rPr lang="el-GR" dirty="0"/>
              <a:t/>
            </a:r>
            <a:br>
              <a:rPr lang="el-GR" dirty="0"/>
            </a:br>
            <a:r>
              <a:rPr lang="en-US" dirty="0"/>
              <a:t> </a:t>
            </a:r>
            <a:endParaRPr lang="el-GR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6426EB18-4D75-323E-4724-FF3AC3C732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39952" y="1628800"/>
            <a:ext cx="4473022" cy="4104456"/>
          </a:xfrm>
        </p:spPr>
        <p:txBody>
          <a:bodyPr>
            <a:normAutofit fontScale="92500" lnSpcReduction="10000"/>
          </a:bodyPr>
          <a:lstStyle/>
          <a:p>
            <a:pPr algn="l"/>
            <a:endParaRPr lang="en-US" sz="1800" dirty="0">
              <a:solidFill>
                <a:srgbClr val="2F5496"/>
              </a:solidFill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en-GB" sz="1800" b="1" dirty="0" err="1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</a:t>
            </a:r>
            <a:r>
              <a:rPr lang="ro-RO" sz="18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ăți </a:t>
            </a:r>
            <a:r>
              <a:rPr lang="ro-RO" sz="1800" b="1" dirty="0" smtClean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</a:t>
            </a:r>
            <a:r>
              <a:rPr lang="en-US" sz="1800" b="1" dirty="0" err="1" smtClean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ro-RO" sz="1800" b="1" dirty="0" smtClean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smtClean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– indoor</a:t>
            </a:r>
            <a:endParaRPr lang="ro-RO" sz="1800" b="1" dirty="0" smtClean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endParaRPr lang="en-US" sz="1800" b="1" dirty="0" smtClean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endParaRPr lang="ro-RO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o-RO" sz="19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Prezentare </a:t>
            </a:r>
            <a:r>
              <a:rPr lang="ro-RO" sz="1900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stadiului </a:t>
            </a:r>
            <a:r>
              <a:rPr lang="ro-RO" sz="19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ghidului de integrare a activității bazate pe </a:t>
            </a:r>
            <a:r>
              <a:rPr lang="ro-RO" sz="1900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joc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sz="1900" dirty="0" err="1" smtClean="0">
                <a:solidFill>
                  <a:srgbClr val="002060"/>
                </a:solidFill>
              </a:rPr>
              <a:t>Webapp</a:t>
            </a:r>
            <a:r>
              <a:rPr lang="ro-RO" sz="1900" dirty="0" smtClean="0">
                <a:solidFill>
                  <a:srgbClr val="002060"/>
                </a:solidFill>
              </a:rPr>
              <a:t>, </a:t>
            </a:r>
            <a:r>
              <a:rPr lang="en-US" sz="1900" dirty="0">
                <a:solidFill>
                  <a:srgbClr val="002060"/>
                </a:solidFill>
              </a:rPr>
              <a:t>Demo App </a:t>
            </a:r>
            <a:r>
              <a:rPr lang="en-US" sz="1900" dirty="0" smtClean="0">
                <a:solidFill>
                  <a:srgbClr val="002060"/>
                </a:solidFill>
              </a:rPr>
              <a:t>Presentation</a:t>
            </a:r>
            <a:endParaRPr lang="ro-RO" sz="1900" dirty="0" smtClean="0">
              <a:solidFill>
                <a:srgbClr val="00206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o-RO" sz="1900" dirty="0" smtClean="0">
                <a:solidFill>
                  <a:srgbClr val="002060"/>
                </a:solidFill>
              </a:rPr>
              <a:t>Concluzii pentru</a:t>
            </a:r>
            <a:r>
              <a:rPr lang="en-US" sz="1900" dirty="0" smtClean="0">
                <a:solidFill>
                  <a:srgbClr val="002060"/>
                </a:solidFill>
              </a:rPr>
              <a:t> </a:t>
            </a:r>
            <a:r>
              <a:rPr lang="ro-RO" sz="1900" dirty="0" smtClean="0">
                <a:solidFill>
                  <a:srgbClr val="002060"/>
                </a:solidFill>
              </a:rPr>
              <a:t>ra</a:t>
            </a:r>
            <a:r>
              <a:rPr lang="en-US" sz="1900" dirty="0" smtClean="0">
                <a:solidFill>
                  <a:srgbClr val="002060"/>
                </a:solidFill>
              </a:rPr>
              <a:t>port</a:t>
            </a:r>
            <a:r>
              <a:rPr lang="ro-RO" sz="1900" dirty="0" smtClean="0">
                <a:solidFill>
                  <a:srgbClr val="002060"/>
                </a:solidFill>
              </a:rPr>
              <a:t>ul intermediar – după primul an de desfășurare</a:t>
            </a:r>
            <a:r>
              <a:rPr lang="en-US" sz="1900" dirty="0" smtClean="0">
                <a:solidFill>
                  <a:srgbClr val="002060"/>
                </a:solidFill>
              </a:rPr>
              <a:t> </a:t>
            </a:r>
            <a:endParaRPr lang="ro-RO" sz="1900" dirty="0" smtClean="0">
              <a:solidFill>
                <a:srgbClr val="00206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o-RO" sz="1900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Analiză raport și portofoliu de diseminare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o-RO" sz="1900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Prezentare raport evaluarea calității (organizare TPM și comunicare)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o-RO" sz="1900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Analiza </a:t>
            </a:r>
            <a:r>
              <a:rPr lang="ro-RO" sz="19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următoarelor etape și activități ale </a:t>
            </a:r>
            <a:r>
              <a:rPr lang="ro-RO" sz="1900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proiectului</a:t>
            </a:r>
            <a:endParaRPr lang="ro-RO" sz="1900" dirty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endParaRPr lang="en-GB" sz="18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pic>
        <p:nvPicPr>
          <p:cNvPr id="4" name="3 - Εικόνα" descr="side bars.jpg"/>
          <p:cNvPicPr>
            <a:picLocks noChangeAspect="1"/>
          </p:cNvPicPr>
          <p:nvPr/>
        </p:nvPicPr>
        <p:blipFill>
          <a:blip r:embed="rId2" cstate="print"/>
          <a:srcRect r="56785"/>
          <a:stretch>
            <a:fillRect/>
          </a:stretch>
        </p:blipFill>
        <p:spPr>
          <a:xfrm>
            <a:off x="0" y="0"/>
            <a:ext cx="1285852" cy="6858000"/>
          </a:xfrm>
          <a:prstGeom prst="rect">
            <a:avLst/>
          </a:prstGeom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54" y="6225433"/>
            <a:ext cx="2214546" cy="632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>
            <a:extLst>
              <a:ext uri="{FF2B5EF4-FFF2-40B4-BE49-F238E27FC236}">
                <a16:creationId xmlns:a16="http://schemas.microsoft.com/office/drawing/2014/main" id="{1FB7E370-B598-7795-EE4B-8622E40384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1229" y="211395"/>
            <a:ext cx="26955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Imagine 2">
            <a:extLst>
              <a:ext uri="{FF2B5EF4-FFF2-40B4-BE49-F238E27FC236}">
                <a16:creationId xmlns:a16="http://schemas.microsoft.com/office/drawing/2014/main" id="{1EBD3F37-A073-8653-0642-E357E375A7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1564" y="142473"/>
            <a:ext cx="1217612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Imagine 3" descr="https://www.goethe.de/resources/files/jpg304/Intro_Erasmus1.jpg">
            <a:extLst>
              <a:ext uri="{FF2B5EF4-FFF2-40B4-BE49-F238E27FC236}">
                <a16:creationId xmlns:a16="http://schemas.microsoft.com/office/drawing/2014/main" id="{F3835971-55FB-B35A-7972-89D8BC4415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16632"/>
            <a:ext cx="1512887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3381" y="2852937"/>
            <a:ext cx="3256571" cy="244242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90401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1331640" y="2130425"/>
            <a:ext cx="2736304" cy="485775"/>
          </a:xfrm>
        </p:spPr>
        <p:txBody>
          <a:bodyPr>
            <a:normAutofit fontScale="90000"/>
          </a:bodyPr>
          <a:lstStyle/>
          <a:p>
            <a:r>
              <a:rPr lang="el-GR" dirty="0"/>
              <a:t/>
            </a:r>
            <a:br>
              <a:rPr lang="el-GR" dirty="0"/>
            </a:br>
            <a:r>
              <a:rPr lang="en-US" dirty="0"/>
              <a:t> </a:t>
            </a:r>
            <a:endParaRPr lang="el-GR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6426EB18-4D75-323E-4724-FF3AC3C732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852" y="1772816"/>
            <a:ext cx="2525712" cy="4104456"/>
          </a:xfrm>
        </p:spPr>
        <p:txBody>
          <a:bodyPr>
            <a:normAutofit/>
          </a:bodyPr>
          <a:lstStyle/>
          <a:p>
            <a:pPr algn="l"/>
            <a:endParaRPr lang="en-US" sz="1800" dirty="0">
              <a:solidFill>
                <a:srgbClr val="2F5496"/>
              </a:solidFill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en-GB" sz="1800" b="1" dirty="0" err="1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</a:t>
            </a:r>
            <a:r>
              <a:rPr lang="ro-RO" sz="18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ăți </a:t>
            </a:r>
            <a:r>
              <a:rPr lang="ro-RO" sz="1800" b="1" dirty="0" smtClean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</a:t>
            </a:r>
            <a:r>
              <a:rPr lang="en-US" sz="1800" b="1" dirty="0" err="1" smtClean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ro-RO" sz="1800" b="1" dirty="0" smtClean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smtClean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– outdoor</a:t>
            </a:r>
          </a:p>
          <a:p>
            <a:pPr algn="l"/>
            <a:endParaRPr lang="ro-RO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1800" dirty="0" err="1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Prezentarea</a:t>
            </a:r>
            <a:r>
              <a:rPr lang="en-US" sz="18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</a:t>
            </a:r>
            <a:r>
              <a:rPr lang="en-US" sz="18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 </a:t>
            </a:r>
            <a:r>
              <a:rPr lang="en-US" sz="1800" dirty="0" err="1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teren</a:t>
            </a:r>
            <a:r>
              <a:rPr lang="en-US" sz="18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ro-RO" sz="18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unor </a:t>
            </a:r>
            <a:r>
              <a:rPr lang="en-US" sz="1800" dirty="0" err="1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obiective</a:t>
            </a:r>
            <a:r>
              <a:rPr lang="en-US" sz="18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incluse</a:t>
            </a:r>
            <a:r>
              <a:rPr lang="en-US" sz="18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în jocul educațional:</a:t>
            </a:r>
          </a:p>
          <a:p>
            <a:pPr algn="just"/>
            <a:endParaRPr lang="ro-RO" sz="1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o-RO" sz="18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Mausoleul sultanilor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o-RO" sz="18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Hagia Sophia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o-RO" sz="18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TopKapI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o-RO" sz="18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Moscheea albastră</a:t>
            </a:r>
            <a:endParaRPr lang="en-GB" sz="18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pic>
        <p:nvPicPr>
          <p:cNvPr id="4" name="3 - Εικόνα" descr="side bars.jpg"/>
          <p:cNvPicPr>
            <a:picLocks noChangeAspect="1"/>
          </p:cNvPicPr>
          <p:nvPr/>
        </p:nvPicPr>
        <p:blipFill>
          <a:blip r:embed="rId2" cstate="print"/>
          <a:srcRect r="56785"/>
          <a:stretch>
            <a:fillRect/>
          </a:stretch>
        </p:blipFill>
        <p:spPr>
          <a:xfrm>
            <a:off x="0" y="0"/>
            <a:ext cx="1285852" cy="6858000"/>
          </a:xfrm>
          <a:prstGeom prst="rect">
            <a:avLst/>
          </a:prstGeom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54" y="6225433"/>
            <a:ext cx="2214546" cy="632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>
            <a:extLst>
              <a:ext uri="{FF2B5EF4-FFF2-40B4-BE49-F238E27FC236}">
                <a16:creationId xmlns:a16="http://schemas.microsoft.com/office/drawing/2014/main" id="{1FB7E370-B598-7795-EE4B-8622E40384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1229" y="211395"/>
            <a:ext cx="26955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Imagine 2">
            <a:extLst>
              <a:ext uri="{FF2B5EF4-FFF2-40B4-BE49-F238E27FC236}">
                <a16:creationId xmlns:a16="http://schemas.microsoft.com/office/drawing/2014/main" id="{1EBD3F37-A073-8653-0642-E357E375A7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1564" y="142473"/>
            <a:ext cx="1217612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Imagine 3" descr="https://www.goethe.de/resources/files/jpg304/Intro_Erasmus1.jpg">
            <a:extLst>
              <a:ext uri="{FF2B5EF4-FFF2-40B4-BE49-F238E27FC236}">
                <a16:creationId xmlns:a16="http://schemas.microsoft.com/office/drawing/2014/main" id="{F3835971-55FB-B35A-7972-89D8BC4415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16632"/>
            <a:ext cx="1512887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11960" y="1226343"/>
            <a:ext cx="2708342" cy="203125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80047" y="2924944"/>
            <a:ext cx="2693826" cy="202037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11960" y="4365104"/>
            <a:ext cx="2678681" cy="200901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72757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1331640" y="2130425"/>
            <a:ext cx="2736304" cy="485775"/>
          </a:xfrm>
        </p:spPr>
        <p:txBody>
          <a:bodyPr>
            <a:normAutofit fontScale="90000"/>
          </a:bodyPr>
          <a:lstStyle/>
          <a:p>
            <a:r>
              <a:rPr lang="el-GR" dirty="0"/>
              <a:t/>
            </a:r>
            <a:br>
              <a:rPr lang="el-GR" dirty="0"/>
            </a:br>
            <a:r>
              <a:rPr lang="en-US" dirty="0"/>
              <a:t> </a:t>
            </a:r>
            <a:endParaRPr lang="el-GR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6426EB18-4D75-323E-4724-FF3AC3C732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80113" y="1844824"/>
            <a:ext cx="3563888" cy="4104456"/>
          </a:xfrm>
        </p:spPr>
        <p:txBody>
          <a:bodyPr>
            <a:normAutofit/>
          </a:bodyPr>
          <a:lstStyle/>
          <a:p>
            <a:pPr algn="l">
              <a:lnSpc>
                <a:spcPct val="200000"/>
              </a:lnSpc>
            </a:pPr>
            <a:endParaRPr lang="en-US" sz="1800" dirty="0">
              <a:solidFill>
                <a:srgbClr val="2F5496"/>
              </a:solidFill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200000"/>
              </a:lnSpc>
            </a:pPr>
            <a:r>
              <a:rPr lang="ro-RO" sz="1800" b="1" dirty="0" smtClean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 urmează?</a:t>
            </a:r>
            <a:endParaRPr lang="en-US" sz="1800" b="1" dirty="0" smtClean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l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ro-RO" sz="18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Update IO1, IO2, IO3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o-RO" sz="18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LTTA in Trikala: 2 </a:t>
            </a:r>
            <a:r>
              <a:rPr lang="ro-RO" sz="18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prticipanți ISJI</a:t>
            </a:r>
            <a:endParaRPr lang="ro-RO" sz="1800" dirty="0" smtClean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o-RO" sz="18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28-30 noiembrie 2023</a:t>
            </a:r>
          </a:p>
          <a:p>
            <a:pPr marL="285750" indent="-285750" algn="l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ro-RO" sz="18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TPM in Iași: 17-18 ianuarie 2024</a:t>
            </a:r>
            <a:endParaRPr lang="en-GB" dirty="0"/>
          </a:p>
        </p:txBody>
      </p:sp>
      <p:pic>
        <p:nvPicPr>
          <p:cNvPr id="4" name="3 - Εικόνα" descr="side bars.jpg"/>
          <p:cNvPicPr>
            <a:picLocks noChangeAspect="1"/>
          </p:cNvPicPr>
          <p:nvPr/>
        </p:nvPicPr>
        <p:blipFill>
          <a:blip r:embed="rId2" cstate="print"/>
          <a:srcRect r="56785"/>
          <a:stretch>
            <a:fillRect/>
          </a:stretch>
        </p:blipFill>
        <p:spPr>
          <a:xfrm>
            <a:off x="0" y="0"/>
            <a:ext cx="1285852" cy="6858000"/>
          </a:xfrm>
          <a:prstGeom prst="rect">
            <a:avLst/>
          </a:prstGeom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54" y="6225433"/>
            <a:ext cx="2214546" cy="632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>
            <a:extLst>
              <a:ext uri="{FF2B5EF4-FFF2-40B4-BE49-F238E27FC236}">
                <a16:creationId xmlns:a16="http://schemas.microsoft.com/office/drawing/2014/main" id="{1FB7E370-B598-7795-EE4B-8622E40384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1229" y="211395"/>
            <a:ext cx="26955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Imagine 2">
            <a:extLst>
              <a:ext uri="{FF2B5EF4-FFF2-40B4-BE49-F238E27FC236}">
                <a16:creationId xmlns:a16="http://schemas.microsoft.com/office/drawing/2014/main" id="{1EBD3F37-A073-8653-0642-E357E375A7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1564" y="142473"/>
            <a:ext cx="1217612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Imagine 3" descr="https://www.goethe.de/resources/files/jpg304/Intro_Erasmus1.jpg">
            <a:extLst>
              <a:ext uri="{FF2B5EF4-FFF2-40B4-BE49-F238E27FC236}">
                <a16:creationId xmlns:a16="http://schemas.microsoft.com/office/drawing/2014/main" id="{F3835971-55FB-B35A-7972-89D8BC4415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16632"/>
            <a:ext cx="1512887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608" b="15362"/>
          <a:stretch/>
        </p:blipFill>
        <p:spPr>
          <a:xfrm>
            <a:off x="818457" y="2393354"/>
            <a:ext cx="4617640" cy="291017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16688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1331640" y="2130425"/>
            <a:ext cx="2736304" cy="485775"/>
          </a:xfrm>
        </p:spPr>
        <p:txBody>
          <a:bodyPr>
            <a:normAutofit fontScale="90000"/>
          </a:bodyPr>
          <a:lstStyle/>
          <a:p>
            <a:r>
              <a:rPr lang="el-GR" dirty="0"/>
              <a:t/>
            </a:r>
            <a:br>
              <a:rPr lang="el-GR" dirty="0"/>
            </a:br>
            <a:r>
              <a:rPr lang="en-US" dirty="0"/>
              <a:t> </a:t>
            </a:r>
            <a:endParaRPr lang="el-GR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6426EB18-4D75-323E-4724-FF3AC3C732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7624" y="1772816"/>
            <a:ext cx="4464496" cy="4104456"/>
          </a:xfrm>
        </p:spPr>
        <p:txBody>
          <a:bodyPr>
            <a:normAutofit/>
          </a:bodyPr>
          <a:lstStyle/>
          <a:p>
            <a:pPr algn="l">
              <a:lnSpc>
                <a:spcPct val="200000"/>
              </a:lnSpc>
            </a:pPr>
            <a:endParaRPr lang="en-US" sz="1800" dirty="0">
              <a:solidFill>
                <a:srgbClr val="2F5496"/>
              </a:solidFill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200000"/>
              </a:lnSpc>
            </a:pPr>
            <a:r>
              <a:rPr lang="ro-RO" sz="1800" b="1" dirty="0" smtClean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Detalii</a:t>
            </a:r>
            <a:endParaRPr lang="ro-RO" sz="1900" b="1" dirty="0">
              <a:solidFill>
                <a:schemeClr val="accent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it-IT" sz="1900" u="sng" dirty="0">
                <a:hlinkClick r:id="rId2"/>
              </a:rPr>
              <a:t>Platforma europeana</a:t>
            </a:r>
            <a:endParaRPr lang="en-US" sz="1900" dirty="0"/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it-IT" sz="1900" u="sng" dirty="0">
                <a:hlinkClick r:id="rId3"/>
              </a:rPr>
              <a:t>https://www.playandlearnproject.eu/</a:t>
            </a:r>
            <a:endParaRPr lang="en-US" sz="1900" dirty="0"/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it-IT" sz="1900" u="sng" dirty="0">
                <a:hlinkClick r:id="rId4"/>
              </a:rPr>
              <a:t>https://www.facebook.com/playingandlearningfromthepast/</a:t>
            </a:r>
            <a:endParaRPr lang="ro-RO" sz="1900" b="1" dirty="0" smtClean="0">
              <a:solidFill>
                <a:schemeClr val="accent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200000"/>
              </a:lnSpc>
            </a:pPr>
            <a:endParaRPr lang="ro-RO" sz="1800" b="1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200000"/>
              </a:lnSpc>
            </a:pPr>
            <a:endParaRPr lang="en-US" sz="1800" b="1" dirty="0" smtClean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3 - Εικόνα" descr="side bars.jpg"/>
          <p:cNvPicPr>
            <a:picLocks noChangeAspect="1"/>
          </p:cNvPicPr>
          <p:nvPr/>
        </p:nvPicPr>
        <p:blipFill>
          <a:blip r:embed="rId5" cstate="print"/>
          <a:srcRect r="56785"/>
          <a:stretch>
            <a:fillRect/>
          </a:stretch>
        </p:blipFill>
        <p:spPr>
          <a:xfrm>
            <a:off x="0" y="0"/>
            <a:ext cx="1285852" cy="6858000"/>
          </a:xfrm>
          <a:prstGeom prst="rect">
            <a:avLst/>
          </a:prstGeom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29454" y="6225433"/>
            <a:ext cx="2214546" cy="632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>
            <a:extLst>
              <a:ext uri="{FF2B5EF4-FFF2-40B4-BE49-F238E27FC236}">
                <a16:creationId xmlns:a16="http://schemas.microsoft.com/office/drawing/2014/main" id="{1FB7E370-B598-7795-EE4B-8622E40384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1229" y="211395"/>
            <a:ext cx="26955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Imagine 2">
            <a:extLst>
              <a:ext uri="{FF2B5EF4-FFF2-40B4-BE49-F238E27FC236}">
                <a16:creationId xmlns:a16="http://schemas.microsoft.com/office/drawing/2014/main" id="{1EBD3F37-A073-8653-0642-E357E375A7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1564" y="142473"/>
            <a:ext cx="1217612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Imagine 3" descr="https://www.goethe.de/resources/files/jpg304/Intro_Erasmus1.jpg">
            <a:extLst>
              <a:ext uri="{FF2B5EF4-FFF2-40B4-BE49-F238E27FC236}">
                <a16:creationId xmlns:a16="http://schemas.microsoft.com/office/drawing/2014/main" id="{F3835971-55FB-B35A-7972-89D8BC4415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16632"/>
            <a:ext cx="1512887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5684166" y="2373312"/>
            <a:ext cx="317717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b="1" dirty="0" err="1" smtClean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Participan</a:t>
            </a:r>
            <a:r>
              <a:rPr lang="ro-RO" b="1" dirty="0" smtClean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ți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ro-RO" b="1" dirty="0" smtClean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Luciana Antoci – </a:t>
            </a:r>
            <a:r>
              <a:rPr lang="ro-RO" dirty="0" smtClean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inspector școlar general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ro-RO" b="1" dirty="0" smtClean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Gabriela Conea </a:t>
            </a:r>
            <a:r>
              <a:rPr lang="ro-RO" dirty="0" smtClean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inspector pentru proiecte educaționale</a:t>
            </a:r>
            <a:endParaRPr lang="ro-RO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048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Foligno complet</Template>
  <TotalTime>1953</TotalTime>
  <Words>266</Words>
  <Application>Microsoft Office PowerPoint</Application>
  <PresentationFormat>On-screen Show (4:3)</PresentationFormat>
  <Paragraphs>53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Wingdings</vt:lpstr>
      <vt:lpstr>Θέμα του Office</vt:lpstr>
      <vt:lpstr>  Playing and learning from the past TPM – Istanbul, 1-2 iunie 2023</vt:lpstr>
      <vt:lpstr>Obiectivele proiectului</vt:lpstr>
      <vt:lpstr>  </vt:lpstr>
      <vt:lpstr>  </vt:lpstr>
      <vt:lpstr>  </vt:lpstr>
      <vt:lpstr>  </vt:lpstr>
      <vt:lpstr>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Playing and learning from the past TPM – Foligno 20 – 21 octombrie 2022</dc:title>
  <dc:creator>ElizaWork</dc:creator>
  <cp:lastModifiedBy>gabi</cp:lastModifiedBy>
  <cp:revision>32</cp:revision>
  <cp:lastPrinted>2022-05-31T16:49:39Z</cp:lastPrinted>
  <dcterms:created xsi:type="dcterms:W3CDTF">2022-10-22T13:48:58Z</dcterms:created>
  <dcterms:modified xsi:type="dcterms:W3CDTF">2023-06-05T10:08:31Z</dcterms:modified>
</cp:coreProperties>
</file>