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324" r:id="rId3"/>
    <p:sldId id="331" r:id="rId4"/>
    <p:sldId id="343" r:id="rId5"/>
    <p:sldId id="344" r:id="rId6"/>
    <p:sldId id="325" r:id="rId7"/>
    <p:sldId id="326" r:id="rId8"/>
    <p:sldId id="336" r:id="rId9"/>
    <p:sldId id="340" r:id="rId10"/>
    <p:sldId id="34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8" autoAdjust="0"/>
  </p:normalViewPr>
  <p:slideViewPr>
    <p:cSldViewPr>
      <p:cViewPr varScale="1">
        <p:scale>
          <a:sx n="67" d="100"/>
          <a:sy n="67" d="100"/>
        </p:scale>
        <p:origin x="12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5A0B-F6C1-4292-8E16-F5D7640D3410}" type="datetimeFigureOut">
              <a:rPr lang="el-GR" smtClean="0"/>
              <a:t>10/6/2023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7E1B-21C8-4F97-A68F-A3ED0E357F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93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7861-F7A8-4752-95FA-FCB93BF3779F}" type="datetimeFigureOut">
              <a:rPr lang="el-GR" smtClean="0"/>
              <a:pPr/>
              <a:t>10/6/2023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10A6-BC5D-48AD-91A6-CE0CC455C0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85852" y="16733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b="1" dirty="0"/>
              <a:t> Playing and learning from the past</a:t>
            </a:r>
            <a:br>
              <a:rPr lang="en-US" b="1" dirty="0"/>
            </a:br>
            <a:r>
              <a:rPr lang="en-US" b="1" dirty="0"/>
              <a:t>TPM – </a:t>
            </a:r>
            <a:r>
              <a:rPr lang="en-US" b="1" dirty="0" err="1"/>
              <a:t>Foligno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20 – 21 </a:t>
            </a:r>
            <a:r>
              <a:rPr lang="en-US" b="1" dirty="0" err="1"/>
              <a:t>octombrie</a:t>
            </a:r>
            <a:r>
              <a:rPr lang="en-US" b="1" dirty="0"/>
              <a:t> 2022</a:t>
            </a:r>
            <a:endParaRPr lang="el-GR" b="1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A8731-106B-0BC9-E394-0D48967D28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385" y="3861048"/>
            <a:ext cx="3617914" cy="270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1"/>
                </a:solidFill>
              </a:rPr>
              <a:t>Jocurile interactive:</a:t>
            </a:r>
            <a:r>
              <a:rPr lang="el-GR" dirty="0">
                <a:solidFill>
                  <a:schemeClr val="accent1"/>
                </a:solidFill>
              </a:rPr>
              <a:t/>
            </a:r>
            <a:br>
              <a:rPr lang="el-GR" dirty="0">
                <a:solidFill>
                  <a:schemeClr val="accent1"/>
                </a:solidFill>
              </a:rPr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311985"/>
            <a:ext cx="7499180" cy="3421272"/>
          </a:xfrm>
        </p:spPr>
        <p:txBody>
          <a:bodyPr>
            <a:normAutofit/>
          </a:bodyPr>
          <a:lstStyle/>
          <a:p>
            <a:pPr algn="just"/>
            <a:endParaRPr lang="en-GB" sz="1800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3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180DF-5BF8-9DDC-2754-F14D42D748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" t="43236" r="3538" b="41600"/>
          <a:stretch/>
        </p:blipFill>
        <p:spPr>
          <a:xfrm>
            <a:off x="1187624" y="5445465"/>
            <a:ext cx="7776864" cy="779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41B2B-C63F-1900-4B71-243AA8D8B0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26" t="15001" r="29525" b="12201"/>
          <a:stretch/>
        </p:blipFill>
        <p:spPr>
          <a:xfrm>
            <a:off x="1053900" y="3045629"/>
            <a:ext cx="1882556" cy="1882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34B31F-17D3-8F6D-F8C8-36565338F7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6" t="38800" r="23226" b="36000"/>
          <a:stretch/>
        </p:blipFill>
        <p:spPr>
          <a:xfrm>
            <a:off x="3363358" y="3410469"/>
            <a:ext cx="48965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2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65896" y="113807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Obiectivele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proiectului</a:t>
            </a:r>
            <a:r>
              <a:rPr lang="en-GB" dirty="0">
                <a:solidFill>
                  <a:schemeClr val="accent1"/>
                </a:solidFill>
              </a:rPr>
              <a:t>: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927" y="3789040"/>
            <a:ext cx="6400800" cy="1752600"/>
          </a:xfrm>
        </p:spPr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36A64-552C-C741-C934-080A25B3B61B}"/>
              </a:ext>
            </a:extLst>
          </p:cNvPr>
          <p:cNvSpPr txBox="1"/>
          <p:nvPr/>
        </p:nvSpPr>
        <p:spPr>
          <a:xfrm>
            <a:off x="1063562" y="2190217"/>
            <a:ext cx="79312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o-RO" dirty="0"/>
              <a:t>P</a:t>
            </a:r>
            <a:r>
              <a:rPr lang="en-GB" dirty="0" err="1"/>
              <a:t>roiect</a:t>
            </a:r>
            <a:r>
              <a:rPr lang="en-GB" dirty="0"/>
              <a:t> intercultural care </a:t>
            </a:r>
            <a:r>
              <a:rPr lang="en-GB" dirty="0" err="1"/>
              <a:t>își</a:t>
            </a:r>
            <a:r>
              <a:rPr lang="en-GB" dirty="0"/>
              <a:t> </a:t>
            </a:r>
            <a:r>
              <a:rPr lang="en-GB" dirty="0" err="1"/>
              <a:t>propune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contribuie</a:t>
            </a:r>
            <a:r>
              <a:rPr lang="en-GB" dirty="0"/>
              <a:t> la </a:t>
            </a:r>
            <a:r>
              <a:rPr lang="en-GB" dirty="0" err="1"/>
              <a:t>sprijinirea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dezvoltarea</a:t>
            </a:r>
            <a:r>
              <a:rPr lang="en-GB" dirty="0"/>
              <a:t> </a:t>
            </a:r>
            <a:r>
              <a:rPr lang="en-GB" dirty="0" err="1"/>
              <a:t>culturii</a:t>
            </a:r>
            <a:r>
              <a:rPr lang="en-GB" dirty="0"/>
              <a:t> </a:t>
            </a:r>
            <a:r>
              <a:rPr lang="en-GB" dirty="0" err="1"/>
              <a:t>emergente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competențelor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ale </a:t>
            </a:r>
            <a:r>
              <a:rPr lang="en-GB" dirty="0" err="1"/>
              <a:t>elevilor</a:t>
            </a:r>
            <a:r>
              <a:rPr lang="en-GB" dirty="0"/>
              <a:t>, precum </a:t>
            </a:r>
            <a:r>
              <a:rPr lang="en-GB" dirty="0" err="1"/>
              <a:t>și</a:t>
            </a:r>
            <a:r>
              <a:rPr lang="en-GB" dirty="0"/>
              <a:t> la </a:t>
            </a:r>
            <a:r>
              <a:rPr lang="en-GB" dirty="0" err="1"/>
              <a:t>îmbunătățirea</a:t>
            </a:r>
            <a:r>
              <a:rPr lang="en-GB" dirty="0"/>
              <a:t> </a:t>
            </a:r>
            <a:r>
              <a:rPr lang="en-GB" dirty="0" err="1"/>
              <a:t>competențelor</a:t>
            </a:r>
            <a:r>
              <a:rPr lang="en-GB" dirty="0"/>
              <a:t> de </a:t>
            </a:r>
            <a:r>
              <a:rPr lang="en-GB" dirty="0" err="1"/>
              <a:t>alfabetizare</a:t>
            </a:r>
            <a:r>
              <a:rPr lang="en-GB" dirty="0"/>
              <a:t>,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utilizarea</a:t>
            </a:r>
            <a:r>
              <a:rPr lang="en-GB" dirty="0"/>
              <a:t> </a:t>
            </a:r>
            <a:r>
              <a:rPr lang="en-GB" dirty="0" err="1"/>
              <a:t>identității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 a </a:t>
            </a:r>
            <a:r>
              <a:rPr lang="en-GB" dirty="0" err="1"/>
              <a:t>fiecărei</a:t>
            </a:r>
            <a:r>
              <a:rPr lang="en-GB" dirty="0"/>
              <a:t> </a:t>
            </a:r>
            <a:r>
              <a:rPr lang="en-GB" dirty="0" err="1"/>
              <a:t>țări</a:t>
            </a:r>
            <a:r>
              <a:rPr lang="en-GB" dirty="0"/>
              <a:t> cu </a:t>
            </a:r>
            <a:r>
              <a:rPr lang="en-GB" dirty="0" err="1"/>
              <a:t>ajutorul</a:t>
            </a:r>
            <a:r>
              <a:rPr lang="en-GB" dirty="0"/>
              <a:t> </a:t>
            </a:r>
            <a:r>
              <a:rPr lang="en-GB" dirty="0" err="1"/>
              <a:t>aplicațiilor</a:t>
            </a:r>
            <a:r>
              <a:rPr lang="en-GB" dirty="0"/>
              <a:t> online. </a:t>
            </a:r>
            <a:endParaRPr lang="ro-RO" dirty="0"/>
          </a:p>
          <a:p>
            <a:pPr marL="285750" indent="-285750" algn="just">
              <a:buFontTx/>
              <a:buChar char="-"/>
            </a:pPr>
            <a:r>
              <a:rPr lang="en-GB" dirty="0"/>
              <a:t>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ro-RO" dirty="0"/>
              <a:t>conceput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cultiva</a:t>
            </a:r>
            <a:r>
              <a:rPr lang="en-GB" dirty="0"/>
              <a:t> </a:t>
            </a:r>
            <a:r>
              <a:rPr lang="en-GB" dirty="0" err="1"/>
              <a:t>abilități</a:t>
            </a:r>
            <a:r>
              <a:rPr lang="en-GB" dirty="0"/>
              <a:t>, </a:t>
            </a:r>
            <a:r>
              <a:rPr lang="en-GB" dirty="0" err="1"/>
              <a:t>atitudini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ceea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privește</a:t>
            </a:r>
            <a:r>
              <a:rPr lang="en-GB" dirty="0"/>
              <a:t> </a:t>
            </a:r>
            <a:r>
              <a:rPr lang="en-GB" dirty="0" err="1"/>
              <a:t>semnificația</a:t>
            </a:r>
            <a:r>
              <a:rPr lang="en-GB" dirty="0"/>
              <a:t> </a:t>
            </a:r>
            <a:r>
              <a:rPr lang="en-GB" dirty="0" err="1"/>
              <a:t>socială</a:t>
            </a:r>
            <a:r>
              <a:rPr lang="en-GB" dirty="0"/>
              <a:t>, </a:t>
            </a:r>
            <a:r>
              <a:rPr lang="en-GB" dirty="0" err="1"/>
              <a:t>conservarea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transmiterea</a:t>
            </a:r>
            <a:r>
              <a:rPr lang="en-GB" dirty="0"/>
              <a:t> </a:t>
            </a:r>
            <a:r>
              <a:rPr lang="en-GB" dirty="0" err="1"/>
              <a:t>patrimoniului</a:t>
            </a:r>
            <a:r>
              <a:rPr lang="en-GB" dirty="0"/>
              <a:t> cultural. </a:t>
            </a:r>
            <a:r>
              <a:rPr lang="ro-RO" dirty="0"/>
              <a:t>P</a:t>
            </a:r>
            <a:r>
              <a:rPr lang="en-GB" dirty="0" err="1"/>
              <a:t>rin</a:t>
            </a:r>
            <a:r>
              <a:rPr lang="en-GB" dirty="0"/>
              <a:t> </a:t>
            </a:r>
            <a:r>
              <a:rPr lang="en-GB" dirty="0" err="1"/>
              <a:t>intermediul</a:t>
            </a:r>
            <a:r>
              <a:rPr lang="en-GB" dirty="0"/>
              <a:t> TIC, </a:t>
            </a:r>
            <a:r>
              <a:rPr lang="en-GB" dirty="0" err="1"/>
              <a:t>cursanții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avea</a:t>
            </a:r>
            <a:r>
              <a:rPr lang="en-GB" dirty="0"/>
              <a:t> </a:t>
            </a:r>
            <a:r>
              <a:rPr lang="en-GB" dirty="0" err="1"/>
              <a:t>posibilitatea</a:t>
            </a:r>
            <a:r>
              <a:rPr lang="en-GB" dirty="0"/>
              <a:t> de a </a:t>
            </a:r>
            <a:r>
              <a:rPr lang="en-GB" dirty="0" err="1"/>
              <a:t>combina</a:t>
            </a:r>
            <a:r>
              <a:rPr lang="en-GB" dirty="0"/>
              <a:t> </a:t>
            </a:r>
            <a:r>
              <a:rPr lang="en-GB" dirty="0" err="1"/>
              <a:t>lumea</a:t>
            </a:r>
            <a:r>
              <a:rPr lang="en-GB" dirty="0"/>
              <a:t> </a:t>
            </a:r>
            <a:r>
              <a:rPr lang="en-GB" dirty="0" err="1"/>
              <a:t>reală</a:t>
            </a:r>
            <a:r>
              <a:rPr lang="en-GB" dirty="0"/>
              <a:t> cu </a:t>
            </a:r>
            <a:r>
              <a:rPr lang="en-GB" dirty="0" err="1"/>
              <a:t>obiecte</a:t>
            </a:r>
            <a:r>
              <a:rPr lang="en-GB" dirty="0"/>
              <a:t> </a:t>
            </a:r>
            <a:r>
              <a:rPr lang="en-GB" dirty="0" err="1"/>
              <a:t>virtuale</a:t>
            </a:r>
            <a:r>
              <a:rPr lang="en-GB" dirty="0"/>
              <a:t> </a:t>
            </a:r>
            <a:r>
              <a:rPr lang="en-GB" dirty="0" err="1"/>
              <a:t>tridimensionale</a:t>
            </a:r>
            <a:r>
              <a:rPr lang="en-GB" dirty="0"/>
              <a:t>, de a </a:t>
            </a:r>
            <a:r>
              <a:rPr lang="en-GB" dirty="0" err="1"/>
              <a:t>interacționa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colabora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mod curios, </a:t>
            </a:r>
            <a:r>
              <a:rPr lang="en-GB" dirty="0" err="1"/>
              <a:t>utilizând</a:t>
            </a:r>
            <a:r>
              <a:rPr lang="en-GB" dirty="0"/>
              <a:t> </a:t>
            </a:r>
            <a:r>
              <a:rPr lang="en-GB" dirty="0" err="1"/>
              <a:t>cunoștințele</a:t>
            </a:r>
            <a:r>
              <a:rPr lang="en-GB" dirty="0"/>
              <a:t> </a:t>
            </a:r>
            <a:r>
              <a:rPr lang="en-GB" dirty="0" err="1"/>
              <a:t>empirico-experiențiale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posibilitățile</a:t>
            </a:r>
            <a:r>
              <a:rPr lang="en-GB" dirty="0"/>
              <a:t> </a:t>
            </a:r>
            <a:r>
              <a:rPr lang="en-GB" dirty="0" err="1"/>
              <a:t>oferite</a:t>
            </a:r>
            <a:r>
              <a:rPr lang="en-GB" dirty="0"/>
              <a:t> de </a:t>
            </a:r>
            <a:r>
              <a:rPr lang="en-GB" dirty="0" err="1"/>
              <a:t>abordările</a:t>
            </a:r>
            <a:r>
              <a:rPr lang="en-GB" dirty="0"/>
              <a:t> </a:t>
            </a:r>
            <a:r>
              <a:rPr lang="en-GB" dirty="0" err="1"/>
              <a:t>multimodale</a:t>
            </a:r>
            <a:r>
              <a:rPr lang="en-GB" dirty="0"/>
              <a:t>. </a:t>
            </a:r>
            <a:endParaRPr lang="ro-RO" dirty="0"/>
          </a:p>
          <a:p>
            <a:pPr marL="285750" indent="-285750" algn="just">
              <a:buFontTx/>
              <a:buChar char="-"/>
            </a:pPr>
            <a:r>
              <a:rPr lang="ro-RO" dirty="0"/>
              <a:t>Astfel, p</a:t>
            </a:r>
            <a:r>
              <a:rPr lang="en-GB" dirty="0" err="1"/>
              <a:t>atrimoniul</a:t>
            </a:r>
            <a:r>
              <a:rPr lang="en-GB" dirty="0"/>
              <a:t> cultural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tehnologia</a:t>
            </a:r>
            <a:r>
              <a:rPr lang="en-GB" dirty="0"/>
              <a:t> </a:t>
            </a:r>
            <a:r>
              <a:rPr lang="en-GB" dirty="0" err="1"/>
              <a:t>încurajează</a:t>
            </a:r>
            <a:r>
              <a:rPr lang="en-GB" dirty="0"/>
              <a:t> </a:t>
            </a:r>
            <a:r>
              <a:rPr lang="en-GB" dirty="0" err="1"/>
              <a:t>cooperarea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conviețuirea</a:t>
            </a:r>
            <a:r>
              <a:rPr lang="en-GB" dirty="0"/>
              <a:t> </a:t>
            </a:r>
            <a:r>
              <a:rPr lang="en-GB" dirty="0" err="1"/>
              <a:t>popoarelor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identificarea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transmiterea</a:t>
            </a:r>
            <a:r>
              <a:rPr lang="en-GB" dirty="0"/>
              <a:t> </a:t>
            </a:r>
            <a:r>
              <a:rPr lang="en-GB" dirty="0" err="1"/>
              <a:t>elementelor</a:t>
            </a:r>
            <a:r>
              <a:rPr lang="en-GB" dirty="0"/>
              <a:t> </a:t>
            </a:r>
            <a:r>
              <a:rPr lang="en-GB" dirty="0" err="1"/>
              <a:t>comune</a:t>
            </a:r>
            <a:r>
              <a:rPr lang="en-GB" dirty="0"/>
              <a:t>, </a:t>
            </a:r>
            <a:r>
              <a:rPr lang="en-GB" dirty="0" err="1"/>
              <a:t>cultivând</a:t>
            </a:r>
            <a:r>
              <a:rPr lang="en-GB" dirty="0"/>
              <a:t> la </a:t>
            </a:r>
            <a:r>
              <a:rPr lang="en-GB" dirty="0" err="1"/>
              <a:t>cursanți</a:t>
            </a:r>
            <a:r>
              <a:rPr lang="en-GB" dirty="0"/>
              <a:t> </a:t>
            </a:r>
            <a:r>
              <a:rPr lang="en-GB" dirty="0" err="1"/>
              <a:t>toleranța</a:t>
            </a:r>
            <a:r>
              <a:rPr lang="en-GB" dirty="0"/>
              <a:t> </a:t>
            </a:r>
            <a:r>
              <a:rPr lang="en-GB" dirty="0" err="1"/>
              <a:t>față</a:t>
            </a:r>
            <a:r>
              <a:rPr lang="en-GB" dirty="0"/>
              <a:t> de </a:t>
            </a:r>
            <a:r>
              <a:rPr lang="en-GB" dirty="0" err="1"/>
              <a:t>diferență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importanța</a:t>
            </a:r>
            <a:r>
              <a:rPr lang="en-GB" dirty="0"/>
              <a:t> </a:t>
            </a:r>
            <a:r>
              <a:rPr lang="en-GB" dirty="0" err="1"/>
              <a:t>diversității</a:t>
            </a:r>
            <a:r>
              <a:rPr lang="en-GB" dirty="0"/>
              <a:t>, </a:t>
            </a:r>
            <a:r>
              <a:rPr lang="en-GB" dirty="0" err="1"/>
              <a:t>eliberându-i</a:t>
            </a:r>
            <a:r>
              <a:rPr lang="en-GB" dirty="0"/>
              <a:t> de </a:t>
            </a:r>
            <a:r>
              <a:rPr lang="en-GB" dirty="0" err="1"/>
              <a:t>viitoarele</a:t>
            </a:r>
            <a:r>
              <a:rPr lang="en-GB" dirty="0"/>
              <a:t> </a:t>
            </a:r>
            <a:r>
              <a:rPr lang="en-GB" dirty="0" err="1"/>
              <a:t>sindroame</a:t>
            </a:r>
            <a:r>
              <a:rPr lang="en-GB" dirty="0"/>
              <a:t> </a:t>
            </a:r>
            <a:r>
              <a:rPr lang="en-GB" dirty="0" err="1"/>
              <a:t>xenofobe</a:t>
            </a:r>
            <a:r>
              <a:rPr lang="en-GB" dirty="0"/>
              <a:t>, </a:t>
            </a:r>
            <a:r>
              <a:rPr lang="en-GB" dirty="0" err="1"/>
              <a:t>stereotipuri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prejudecăți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82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8064896" cy="5233829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Produsele</a:t>
            </a:r>
            <a:r>
              <a:rPr lang="en-GB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intelectuale</a:t>
            </a:r>
            <a:r>
              <a:rPr lang="en-GB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GB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GB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IO1 -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învățării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bazate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IO2 -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dispozitive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mobile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navigarea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informațiilor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punctele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IO3-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educative interactive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copiii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7965C-CFF3-98D8-A278-8C6F99D4C8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160" y="3773867"/>
            <a:ext cx="4860032" cy="2240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952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5671" y="1412777"/>
            <a:ext cx="5395098" cy="4536504"/>
          </a:xfrm>
        </p:spPr>
        <p:txBody>
          <a:bodyPr>
            <a:normAutofit lnSpcReduction="10000"/>
          </a:bodyPr>
          <a:lstStyle/>
          <a:p>
            <a:pPr algn="just"/>
            <a:endParaRPr lang="en-US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lang="ro-RO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ăți </a:t>
            </a:r>
            <a:r>
              <a:rPr lang="en-GB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GB" sz="1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</a:t>
            </a:r>
            <a:r>
              <a:rPr lang="ro-RO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ă:</a:t>
            </a:r>
          </a:p>
          <a:p>
            <a:pPr algn="just"/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 generală al ghidului de integrare a activității bazate pe joc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 de raportare a stadiului proiectului (Diseminare, quality management, evaluare) și rapoartelor de progres ale pachetelor de lucru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 hărții digitale și a demo-ului aplicației educative de pe telefonul mobil. Discuții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  a instrucțiunilor de creare și implementare a pachetelor de lucru de către partenerii responsabili.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următoarelor etape și activități ale proiectului.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Vizită culturală la Muzeul vilei cu mozaic din </a:t>
            </a:r>
            <a:r>
              <a:rPr lang="ro-RO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Spello</a:t>
            </a:r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183F8-2A6A-75A7-F996-324C87D22B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92" t="23400" r="36696" b="10801"/>
          <a:stretch/>
        </p:blipFill>
        <p:spPr>
          <a:xfrm>
            <a:off x="886283" y="2117105"/>
            <a:ext cx="24036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270576" cy="5233829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</a:t>
            </a:r>
            <a:r>
              <a:rPr lang="ro-RO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GB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ro-RO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r>
              <a:rPr lang="en-GB" sz="1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o-RO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Ghid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integrare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învățării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bazate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</a:t>
            </a:r>
            <a:endParaRPr lang="ro-RO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1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Avantajele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utilizării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jocurilor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afectivă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ap.2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3: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Prenski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4: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jocurilor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5: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utile</a:t>
            </a: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12864" y="6224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6F8EB-2D2B-E86C-D155-68178005B9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751298"/>
            <a:ext cx="3275856" cy="14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accent1"/>
                </a:solidFill>
              </a:rPr>
              <a:t>The Prensky model</a:t>
            </a:r>
            <a:br>
              <a:rPr lang="en-GB" sz="3100" dirty="0">
                <a:solidFill>
                  <a:schemeClr val="accent1"/>
                </a:solidFill>
              </a:rPr>
            </a:b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Cum s-au schimbat elevii: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2492895"/>
            <a:ext cx="5112568" cy="3732537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Așa numitele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“mind alterations” or “cognitive changes”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zate de noile tehnologii digitale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preferințe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tinerei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generații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special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deși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domeniul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învățării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acești oameni învață, se joacă, comunică, lucrează și creează comunități foarte diferite de părinții lor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discontinuitate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uriașă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între generații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nemaiîntâlnită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istoria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Impactul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psihic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 al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își revarsă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consecințele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psihice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vechii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acesteia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4677AD-BBCA-8D29-9D89-6713F33CF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673" y="2291840"/>
            <a:ext cx="2737341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53977" y="1489170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sz="3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Gândesc aceștia într-adevăr diferit?</a:t>
            </a:r>
            <a:r>
              <a:rPr lang="en-GB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53" y="2132856"/>
            <a:ext cx="7174580" cy="333308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sporesc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abilitățile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reprezentări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spațiului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tridimensional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juca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calculator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îmbunătățește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factor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gândire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abilitatea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împături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hârtia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mental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diferitelor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împături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tip origami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 face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îmbunătățesc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abilitățile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"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descoperire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încercare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ipotezelor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Abilitățile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se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înțelegere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simulărilor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științifice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datorită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capacității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sporite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decodificare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reprezentării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iconice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computerizate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Jocurile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îmbunătățesc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abilitățile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jucătorilor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sarcinile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"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atenție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divizată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cum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monitorizarea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locații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ajutându-i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ajusteze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corespunzător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strategiile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desfășurare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atenției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Jucătorii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rapizi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răspunde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atât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stimuli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așteptați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stimuli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neașteptați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805748-1998-E8B0-90F1-1FB19CEA29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564" y="5289269"/>
            <a:ext cx="1944216" cy="132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936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accent1"/>
                </a:solidFill>
              </a:rPr>
              <a:t> </a:t>
            </a:r>
            <a:r>
              <a:rPr lang="el-GR" sz="3100" dirty="0"/>
              <a:t/>
            </a:r>
            <a:br>
              <a:rPr lang="el-GR" sz="3100" dirty="0"/>
            </a:br>
            <a:r>
              <a:rPr lang="en-US" sz="3100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Ways the Games Generation Is Different</a:t>
            </a:r>
            <a: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  <a:endParaRPr lang="el-G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52" y="2130425"/>
            <a:ext cx="7606627" cy="3818855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Viteza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reacție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viteza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convențională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liniară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text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aleatoriu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 cu pas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independent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Joc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muncă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Răsplata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răbdare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Fantezie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realitate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prieten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adversar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E729A-9487-1C2B-F22D-7D0CD7C5C4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998" y="2479342"/>
            <a:ext cx="3060806" cy="261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30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65896" y="1027736"/>
            <a:ext cx="7126560" cy="485775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1"/>
                </a:solidFill>
              </a:rPr>
              <a:t>Crearea scenariilor de învățare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26EB18-4D75-323E-4724-FF3AC3C73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686921"/>
            <a:ext cx="7776864" cy="25782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educatori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dificil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integreze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jocurile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lecțiile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lor din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lipsei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lipsei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așa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au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arătat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cercetările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înțeleg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bazată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o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modalitate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diferitele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stiluri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ro-RO" sz="38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învățătorii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încorporează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experiență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centrată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învățare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cursanții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luptă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frustrați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reușesc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obțină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beneficiile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dorite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bazate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3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GB" sz="3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4" name="3 - Εικόνα" descr="side bars.jpg"/>
          <p:cNvPicPr>
            <a:picLocks noChangeAspect="1"/>
          </p:cNvPicPr>
          <p:nvPr/>
        </p:nvPicPr>
        <p:blipFill>
          <a:blip r:embed="rId2" cstate="print"/>
          <a:srcRect r="56785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25433"/>
            <a:ext cx="2214546" cy="6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FB7E370-B598-7795-EE4B-8622E403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11395"/>
            <a:ext cx="2695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ine 2">
            <a:extLst>
              <a:ext uri="{FF2B5EF4-FFF2-40B4-BE49-F238E27FC236}">
                <a16:creationId xmlns:a16="http://schemas.microsoft.com/office/drawing/2014/main" id="{1EBD3F37-A073-8653-0642-E357E375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4" y="142473"/>
            <a:ext cx="12176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ine 3" descr="https://www.goethe.de/resources/files/jpg304/Intro_Erasmus1.jpg">
            <a:extLst>
              <a:ext uri="{FF2B5EF4-FFF2-40B4-BE49-F238E27FC236}">
                <a16:creationId xmlns:a16="http://schemas.microsoft.com/office/drawing/2014/main" id="{F3835971-55FB-B35A-7972-89D8BC44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51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u este disponibilă nicio descriere pentru fotografie.">
            <a:extLst>
              <a:ext uri="{FF2B5EF4-FFF2-40B4-BE49-F238E27FC236}">
                <a16:creationId xmlns:a16="http://schemas.microsoft.com/office/drawing/2014/main" id="{9A920DD1-4D58-EEE5-0967-DD72F218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06937"/>
            <a:ext cx="4299549" cy="2418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074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Foligno complet</Template>
  <TotalTime>1886</TotalTime>
  <Words>827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Wingdings</vt:lpstr>
      <vt:lpstr>Θέμα του Office</vt:lpstr>
      <vt:lpstr>  Playing and learning from the past TPM – Foligno 20 – 21 octombrie 2022</vt:lpstr>
      <vt:lpstr>Obiectivele proiectului:</vt:lpstr>
      <vt:lpstr>  </vt:lpstr>
      <vt:lpstr>  </vt:lpstr>
      <vt:lpstr>  </vt:lpstr>
      <vt:lpstr>The Prensky model Cum s-au schimbat elevii:     </vt:lpstr>
      <vt:lpstr>Gândesc aceștia într-adevăr diferit?   </vt:lpstr>
      <vt:lpstr>  Ten Ways the Games Generation Is Different        </vt:lpstr>
      <vt:lpstr>Crearea scenariilor de învățare</vt:lpstr>
      <vt:lpstr>Jocurile interactive: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Playing and learning from the past TPM – Foligno 20 – 21 octombrie 2022</dc:title>
  <dc:creator>ElizaWork</dc:creator>
  <cp:lastModifiedBy>gabi</cp:lastModifiedBy>
  <cp:revision>8</cp:revision>
  <cp:lastPrinted>2022-05-31T16:49:39Z</cp:lastPrinted>
  <dcterms:created xsi:type="dcterms:W3CDTF">2022-10-22T13:48:58Z</dcterms:created>
  <dcterms:modified xsi:type="dcterms:W3CDTF">2023-06-10T14:43:45Z</dcterms:modified>
</cp:coreProperties>
</file>