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78" r:id="rId5"/>
    <p:sldId id="279" r:id="rId6"/>
    <p:sldId id="282" r:id="rId7"/>
    <p:sldId id="280" r:id="rId8"/>
    <p:sldId id="259" r:id="rId9"/>
    <p:sldId id="260" r:id="rId10"/>
    <p:sldId id="261" r:id="rId11"/>
    <p:sldId id="275" r:id="rId12"/>
    <p:sldId id="274" r:id="rId13"/>
    <p:sldId id="273" r:id="rId14"/>
    <p:sldId id="264" r:id="rId15"/>
    <p:sldId id="265" r:id="rId16"/>
    <p:sldId id="266" r:id="rId17"/>
    <p:sldId id="267" r:id="rId18"/>
    <p:sldId id="268" r:id="rId19"/>
    <p:sldId id="276" r:id="rId20"/>
    <p:sldId id="271" r:id="rId21"/>
    <p:sldId id="281" r:id="rId22"/>
    <p:sldId id="272" r:id="rId23"/>
  </p:sldIdLst>
  <p:sldSz cx="24380825" cy="13714413"/>
  <p:notesSz cx="6858000" cy="9144000"/>
  <p:defaultTextStyle>
    <a:defPPr>
      <a:defRPr lang="en-US"/>
    </a:defPPr>
    <a:lvl1pPr marL="0" algn="l" defTabSz="1828252" rtl="0" eaLnBrk="1" latinLnBrk="0" hangingPunct="1">
      <a:defRPr sz="3599" kern="1200">
        <a:solidFill>
          <a:schemeClr val="tx1"/>
        </a:solidFill>
        <a:latin typeface="+mn-lt"/>
        <a:ea typeface="+mn-ea"/>
        <a:cs typeface="+mn-cs"/>
      </a:defRPr>
    </a:lvl1pPr>
    <a:lvl2pPr marL="914127" algn="l" defTabSz="1828252" rtl="0" eaLnBrk="1" latinLnBrk="0" hangingPunct="1">
      <a:defRPr sz="3599" kern="1200">
        <a:solidFill>
          <a:schemeClr val="tx1"/>
        </a:solidFill>
        <a:latin typeface="+mn-lt"/>
        <a:ea typeface="+mn-ea"/>
        <a:cs typeface="+mn-cs"/>
      </a:defRPr>
    </a:lvl2pPr>
    <a:lvl3pPr marL="1828252" algn="l" defTabSz="1828252" rtl="0" eaLnBrk="1" latinLnBrk="0" hangingPunct="1">
      <a:defRPr sz="3599" kern="1200">
        <a:solidFill>
          <a:schemeClr val="tx1"/>
        </a:solidFill>
        <a:latin typeface="+mn-lt"/>
        <a:ea typeface="+mn-ea"/>
        <a:cs typeface="+mn-cs"/>
      </a:defRPr>
    </a:lvl3pPr>
    <a:lvl4pPr marL="2742379" algn="l" defTabSz="1828252" rtl="0" eaLnBrk="1" latinLnBrk="0" hangingPunct="1">
      <a:defRPr sz="3599" kern="1200">
        <a:solidFill>
          <a:schemeClr val="tx1"/>
        </a:solidFill>
        <a:latin typeface="+mn-lt"/>
        <a:ea typeface="+mn-ea"/>
        <a:cs typeface="+mn-cs"/>
      </a:defRPr>
    </a:lvl4pPr>
    <a:lvl5pPr marL="3656503" algn="l" defTabSz="1828252" rtl="0" eaLnBrk="1" latinLnBrk="0" hangingPunct="1">
      <a:defRPr sz="3599" kern="1200">
        <a:solidFill>
          <a:schemeClr val="tx1"/>
        </a:solidFill>
        <a:latin typeface="+mn-lt"/>
        <a:ea typeface="+mn-ea"/>
        <a:cs typeface="+mn-cs"/>
      </a:defRPr>
    </a:lvl5pPr>
    <a:lvl6pPr marL="4570628" algn="l" defTabSz="1828252" rtl="0" eaLnBrk="1" latinLnBrk="0" hangingPunct="1">
      <a:defRPr sz="3599" kern="1200">
        <a:solidFill>
          <a:schemeClr val="tx1"/>
        </a:solidFill>
        <a:latin typeface="+mn-lt"/>
        <a:ea typeface="+mn-ea"/>
        <a:cs typeface="+mn-cs"/>
      </a:defRPr>
    </a:lvl6pPr>
    <a:lvl7pPr marL="5484755" algn="l" defTabSz="1828252" rtl="0" eaLnBrk="1" latinLnBrk="0" hangingPunct="1">
      <a:defRPr sz="3599" kern="1200">
        <a:solidFill>
          <a:schemeClr val="tx1"/>
        </a:solidFill>
        <a:latin typeface="+mn-lt"/>
        <a:ea typeface="+mn-ea"/>
        <a:cs typeface="+mn-cs"/>
      </a:defRPr>
    </a:lvl7pPr>
    <a:lvl8pPr marL="6398880" algn="l" defTabSz="1828252" rtl="0" eaLnBrk="1" latinLnBrk="0" hangingPunct="1">
      <a:defRPr sz="3599" kern="1200">
        <a:solidFill>
          <a:schemeClr val="tx1"/>
        </a:solidFill>
        <a:latin typeface="+mn-lt"/>
        <a:ea typeface="+mn-ea"/>
        <a:cs typeface="+mn-cs"/>
      </a:defRPr>
    </a:lvl8pPr>
    <a:lvl9pPr marL="7313007" algn="l" defTabSz="1828252"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32" autoAdjust="0"/>
    <p:restoredTop sz="94666" autoAdjust="0"/>
  </p:normalViewPr>
  <p:slideViewPr>
    <p:cSldViewPr snapToGrid="0">
      <p:cViewPr varScale="1">
        <p:scale>
          <a:sx n="33" d="100"/>
          <a:sy n="33" d="100"/>
        </p:scale>
        <p:origin x="-774" y="-90"/>
      </p:cViewPr>
      <p:guideLst>
        <p:guide orient="horz" pos="4319"/>
        <p:guide pos="7679"/>
      </p:guideLst>
    </p:cSldViewPr>
  </p:slideViewPr>
  <p:notesTextViewPr>
    <p:cViewPr>
      <p:scale>
        <a:sx n="1" d="1"/>
        <a:sy n="1" d="1"/>
      </p:scale>
      <p:origin x="0" y="0"/>
    </p:cViewPr>
  </p:notesTextViewPr>
  <p:notesViewPr>
    <p:cSldViewPr snapToGrid="0" showGuides="1">
      <p:cViewPr varScale="1">
        <p:scale>
          <a:sx n="96" d="100"/>
          <a:sy n="96" d="100"/>
        </p:scale>
        <p:origin x="2880"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7144-1CBB-4515-B696-16F63A0D6277}" type="datetimeFigureOut">
              <a:rPr lang="en-GB" smtClean="0"/>
              <a:pPr/>
              <a:t>22/10/2018</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259D-87B2-48A8-8896-0559A1CBD787}" type="slidenum">
              <a:rPr lang="en-GB" smtClean="0"/>
              <a:pPr/>
              <a:t>‹#›</a:t>
            </a:fld>
            <a:endParaRPr lang="en-GB"/>
          </a:p>
        </p:txBody>
      </p:sp>
    </p:spTree>
    <p:extLst>
      <p:ext uri="{BB962C8B-B14F-4D97-AF65-F5344CB8AC3E}">
        <p14:creationId xmlns:p14="http://schemas.microsoft.com/office/powerpoint/2010/main" xmlns="" val="2322460102"/>
      </p:ext>
    </p:extLst>
  </p:cSld>
  <p:clrMap bg1="lt1" tx1="dk1" bg2="lt2" tx2="dk2" accent1="accent1" accent2="accent2" accent3="accent3" accent4="accent4" accent5="accent5" accent6="accent6" hlink="hlink" folHlink="folHlink"/>
  <p:notesStyle>
    <a:lvl1pPr marL="0" algn="l" defTabSz="1828252" rtl="0" eaLnBrk="1" latinLnBrk="0" hangingPunct="1">
      <a:defRPr sz="2400" kern="1200">
        <a:solidFill>
          <a:schemeClr val="tx1"/>
        </a:solidFill>
        <a:latin typeface="+mn-lt"/>
        <a:ea typeface="+mn-ea"/>
        <a:cs typeface="+mn-cs"/>
      </a:defRPr>
    </a:lvl1pPr>
    <a:lvl2pPr marL="914127" algn="l" defTabSz="1828252" rtl="0" eaLnBrk="1" latinLnBrk="0" hangingPunct="1">
      <a:defRPr sz="2400" kern="1200">
        <a:solidFill>
          <a:schemeClr val="tx1"/>
        </a:solidFill>
        <a:latin typeface="+mn-lt"/>
        <a:ea typeface="+mn-ea"/>
        <a:cs typeface="+mn-cs"/>
      </a:defRPr>
    </a:lvl2pPr>
    <a:lvl3pPr marL="1828252" algn="l" defTabSz="1828252" rtl="0" eaLnBrk="1" latinLnBrk="0" hangingPunct="1">
      <a:defRPr sz="2400" kern="1200">
        <a:solidFill>
          <a:schemeClr val="tx1"/>
        </a:solidFill>
        <a:latin typeface="+mn-lt"/>
        <a:ea typeface="+mn-ea"/>
        <a:cs typeface="+mn-cs"/>
      </a:defRPr>
    </a:lvl3pPr>
    <a:lvl4pPr marL="2742379" algn="l" defTabSz="1828252" rtl="0" eaLnBrk="1" latinLnBrk="0" hangingPunct="1">
      <a:defRPr sz="2400" kern="1200">
        <a:solidFill>
          <a:schemeClr val="tx1"/>
        </a:solidFill>
        <a:latin typeface="+mn-lt"/>
        <a:ea typeface="+mn-ea"/>
        <a:cs typeface="+mn-cs"/>
      </a:defRPr>
    </a:lvl4pPr>
    <a:lvl5pPr marL="3656503" algn="l" defTabSz="1828252" rtl="0" eaLnBrk="1" latinLnBrk="0" hangingPunct="1">
      <a:defRPr sz="2400" kern="1200">
        <a:solidFill>
          <a:schemeClr val="tx1"/>
        </a:solidFill>
        <a:latin typeface="+mn-lt"/>
        <a:ea typeface="+mn-ea"/>
        <a:cs typeface="+mn-cs"/>
      </a:defRPr>
    </a:lvl5pPr>
    <a:lvl6pPr marL="4570628" algn="l" defTabSz="1828252" rtl="0" eaLnBrk="1" latinLnBrk="0" hangingPunct="1">
      <a:defRPr sz="2400" kern="1200">
        <a:solidFill>
          <a:schemeClr val="tx1"/>
        </a:solidFill>
        <a:latin typeface="+mn-lt"/>
        <a:ea typeface="+mn-ea"/>
        <a:cs typeface="+mn-cs"/>
      </a:defRPr>
    </a:lvl6pPr>
    <a:lvl7pPr marL="5484755" algn="l" defTabSz="1828252" rtl="0" eaLnBrk="1" latinLnBrk="0" hangingPunct="1">
      <a:defRPr sz="2400" kern="1200">
        <a:solidFill>
          <a:schemeClr val="tx1"/>
        </a:solidFill>
        <a:latin typeface="+mn-lt"/>
        <a:ea typeface="+mn-ea"/>
        <a:cs typeface="+mn-cs"/>
      </a:defRPr>
    </a:lvl7pPr>
    <a:lvl8pPr marL="6398880" algn="l" defTabSz="1828252" rtl="0" eaLnBrk="1" latinLnBrk="0" hangingPunct="1">
      <a:defRPr sz="2400" kern="1200">
        <a:solidFill>
          <a:schemeClr val="tx1"/>
        </a:solidFill>
        <a:latin typeface="+mn-lt"/>
        <a:ea typeface="+mn-ea"/>
        <a:cs typeface="+mn-cs"/>
      </a:defRPr>
    </a:lvl8pPr>
    <a:lvl9pPr marL="7313007" algn="l" defTabSz="1828252"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ight background">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dk2"/>
                </a:solidFill>
              </a:defRPr>
            </a:lvl1pPr>
          </a:lstStyle>
          <a:p>
            <a:fld id="{D5906656-A9BE-4917-BFD7-16C60DDEE872}" type="datetime1">
              <a:rPr lang="nb-NO" smtClean="0"/>
              <a:pPr/>
              <a:t>22.10.2018</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dk2"/>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dk2"/>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dk2"/>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dk2"/>
                </a:solidFill>
              </a:defRPr>
            </a:lvl1pPr>
          </a:lstStyle>
          <a:p>
            <a:pPr lvl="0"/>
            <a:r>
              <a:rPr lang="nb-NO" dirty="0"/>
              <a:t>Company</a:t>
            </a:r>
            <a:endParaRPr lang="en-GB" dirty="0"/>
          </a:p>
        </p:txBody>
      </p:sp>
      <p:pic>
        <p:nvPicPr>
          <p:cNvPr id="20" name="Bilde 19"/>
          <p:cNvPicPr>
            <a:picLocks noChangeAspect="1"/>
          </p:cNvPicPr>
          <p:nvPr userDrawn="1"/>
        </p:nvPicPr>
        <p:blipFill>
          <a:blip r:embed="rId2" cstate="email"/>
          <a:stretch>
            <a:fillRect/>
          </a:stretch>
        </p:blipFill>
        <p:spPr>
          <a:xfrm>
            <a:off x="1" y="0"/>
            <a:ext cx="24380825" cy="2413702"/>
          </a:xfrm>
          <a:prstGeom prst="rect">
            <a:avLst/>
          </a:prstGeom>
        </p:spPr>
      </p:pic>
    </p:spTree>
    <p:extLst>
      <p:ext uri="{BB962C8B-B14F-4D97-AF65-F5344CB8AC3E}">
        <p14:creationId xmlns:p14="http://schemas.microsoft.com/office/powerpoint/2010/main" xmlns="" val="18465593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31086804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diagram red">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19226268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7365848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table red">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4919453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text red">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8032043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green">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18259275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0234121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xmlns="" val="2436915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3543261"/>
            <a:ext cx="18332511" cy="1231106"/>
          </a:xfrm>
        </p:spPr>
        <p:txBody>
          <a:bodyPr wrap="square" lIns="0" tIns="0" rIns="0" bIns="0" anchor="ctr">
            <a:spAutoFit/>
          </a:bodyPr>
          <a:lstStyle>
            <a:lvl1pPr algn="l">
              <a:defRPr sz="8000" b="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pic>
        <p:nvPicPr>
          <p:cNvPr id="5" name="Bilde 4"/>
          <p:cNvPicPr>
            <a:picLocks noChangeAspect="1"/>
          </p:cNvPicPr>
          <p:nvPr userDrawn="1"/>
        </p:nvPicPr>
        <p:blipFill>
          <a:blip r:embed="rId3" cstate="email"/>
          <a:stretch>
            <a:fillRect/>
          </a:stretch>
        </p:blipFill>
        <p:spPr>
          <a:xfrm>
            <a:off x="1" y="0"/>
            <a:ext cx="24380825" cy="2523415"/>
          </a:xfrm>
          <a:prstGeom prst="rect">
            <a:avLst/>
          </a:prstGeom>
        </p:spPr>
      </p:pic>
      <p:sp>
        <p:nvSpPr>
          <p:cNvPr id="7" name="Plassholder for tekst 6"/>
          <p:cNvSpPr>
            <a:spLocks noGrp="1"/>
          </p:cNvSpPr>
          <p:nvPr>
            <p:ph type="body" sz="quarter" idx="10" hasCustomPrompt="1"/>
          </p:nvPr>
        </p:nvSpPr>
        <p:spPr>
          <a:xfrm>
            <a:off x="1260474" y="5161524"/>
            <a:ext cx="18332193" cy="2154238"/>
          </a:xfrm>
        </p:spPr>
        <p:txBody>
          <a:bodyPr/>
          <a:lstStyle>
            <a:lvl1pPr marL="0" indent="0">
              <a:buNone/>
              <a:defRPr b="1">
                <a:solidFill>
                  <a:schemeClr val="bg1"/>
                </a:solidFill>
              </a:defRPr>
            </a:lvl1pPr>
            <a:lvl2pPr marL="914263" indent="0">
              <a:buNone/>
              <a:defRPr b="1">
                <a:solidFill>
                  <a:schemeClr val="bg1"/>
                </a:solidFill>
              </a:defRPr>
            </a:lvl2pPr>
            <a:lvl3pPr marL="1828526" indent="0">
              <a:buNone/>
              <a:defRPr b="1">
                <a:solidFill>
                  <a:schemeClr val="bg1"/>
                </a:solidFill>
              </a:defRPr>
            </a:lvl3pPr>
            <a:lvl4pPr marL="2742789" indent="0">
              <a:buNone/>
              <a:defRPr b="1">
                <a:solidFill>
                  <a:schemeClr val="bg1"/>
                </a:solidFill>
              </a:defRPr>
            </a:lvl4pPr>
            <a:lvl5pPr marL="3657052" indent="0">
              <a:buNone/>
              <a:defRPr b="1">
                <a:solidFill>
                  <a:schemeClr val="bg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spTree>
    <p:extLst>
      <p:ext uri="{BB962C8B-B14F-4D97-AF65-F5344CB8AC3E}">
        <p14:creationId xmlns:p14="http://schemas.microsoft.com/office/powerpoint/2010/main" xmlns="" val="24686441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hoto background">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bg1"/>
                </a:solidFill>
              </a:defRPr>
            </a:lvl1pPr>
          </a:lstStyle>
          <a:p>
            <a:fld id="{35900153-C3D1-4B62-A437-E57CAB8AEB13}" type="datetime1">
              <a:rPr lang="nb-NO" smtClean="0"/>
              <a:pPr/>
              <a:t>22.10.2018</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bg1"/>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bg1"/>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bg1"/>
                </a:solidFill>
              </a:defRPr>
            </a:lvl1pPr>
          </a:lstStyle>
          <a:p>
            <a:pPr lvl="0"/>
            <a:r>
              <a:rPr lang="nb-NO" dirty="0"/>
              <a:t>Company</a:t>
            </a:r>
            <a:endParaRPr lang="en-GB" dirty="0"/>
          </a:p>
        </p:txBody>
      </p:sp>
      <p:pic>
        <p:nvPicPr>
          <p:cNvPr id="5" name="Bilde 4"/>
          <p:cNvPicPr>
            <a:picLocks noChangeAspect="1"/>
          </p:cNvPicPr>
          <p:nvPr userDrawn="1"/>
        </p:nvPicPr>
        <p:blipFill>
          <a:blip r:embed="rId3" cstate="email"/>
          <a:stretch>
            <a:fillRect/>
          </a:stretch>
        </p:blipFill>
        <p:spPr>
          <a:xfrm>
            <a:off x="1" y="0"/>
            <a:ext cx="24380825" cy="2523415"/>
          </a:xfrm>
          <a:prstGeom prst="rect">
            <a:avLst/>
          </a:prstGeom>
        </p:spPr>
      </p:pic>
    </p:spTree>
    <p:extLst>
      <p:ext uri="{BB962C8B-B14F-4D97-AF65-F5344CB8AC3E}">
        <p14:creationId xmlns:p14="http://schemas.microsoft.com/office/powerpoint/2010/main" xmlns="" val="22580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16395794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re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accent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5374282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rgbClr val="002060"/>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rgbClr val="002060"/>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878700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photo red">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chemeClr val="accent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1532741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22277368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red">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p>
            <a:pPr lvl="0"/>
            <a:r>
              <a:rPr lang="nb-NO" dirty="0" smtClean="0"/>
              <a:t>Click to add text</a:t>
            </a:r>
          </a:p>
          <a:p>
            <a:pPr lvl="1"/>
            <a:r>
              <a:rPr lang="nb-NO" dirty="0" smtClean="0"/>
              <a:t>Second level</a:t>
            </a:r>
          </a:p>
          <a:p>
            <a:pPr lvl="2"/>
            <a:r>
              <a:rPr lang="nb-NO" dirty="0" smtClean="0"/>
              <a:t>Third level</a:t>
            </a:r>
          </a:p>
          <a:p>
            <a:pPr lvl="3"/>
            <a:r>
              <a:rPr lang="nb-NO" dirty="0" smtClean="0"/>
              <a:t>Fourth level</a:t>
            </a:r>
          </a:p>
          <a:p>
            <a:pPr lvl="4"/>
            <a:r>
              <a:rPr lang="nb-NO" dirty="0" smtClean="0"/>
              <a:t>Fifth level</a:t>
            </a:r>
            <a:endParaRPr lang="nb-NO" dirty="0"/>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xmlns="" val="27443342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211133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386" y="1097394"/>
            <a:ext cx="21861705" cy="1077218"/>
          </a:xfrm>
          <a:prstGeom prst="rect">
            <a:avLst/>
          </a:prstGeom>
        </p:spPr>
        <p:txBody>
          <a:bodyPr vert="horz" wrap="square" lIns="0" tIns="0" rIns="0" bIns="0" rtlCol="0" anchor="ctr">
            <a:sp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p:cNvSpPr>
            <a:spLocks noGrp="1"/>
          </p:cNvSpPr>
          <p:nvPr>
            <p:ph type="body" idx="1"/>
          </p:nvPr>
        </p:nvSpPr>
        <p:spPr>
          <a:xfrm>
            <a:off x="1260386" y="2647950"/>
            <a:ext cx="21861705" cy="9631579"/>
          </a:xfrm>
          <a:prstGeom prst="rect">
            <a:avLst/>
          </a:prstGeom>
        </p:spPr>
        <p:txBody>
          <a:bodyPr vert="horz" lIns="0" tIns="0" rIns="0" bIns="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smtClean="0"/>
              <a:t>Second level</a:t>
            </a:r>
            <a:endParaRPr lang="nb-NO" dirty="0"/>
          </a:p>
          <a:p>
            <a:pPr lvl="2"/>
            <a:r>
              <a:rPr lang="nb-NO" dirty="0" smtClean="0"/>
              <a:t>Third level</a:t>
            </a:r>
            <a:endParaRPr lang="nb-NO" dirty="0"/>
          </a:p>
          <a:p>
            <a:pPr lvl="3"/>
            <a:r>
              <a:rPr lang="nb-NO" dirty="0" smtClean="0"/>
              <a:t>Fourth level</a:t>
            </a:r>
            <a:endParaRPr lang="nb-NO" dirty="0"/>
          </a:p>
          <a:p>
            <a:pPr lvl="4"/>
            <a:r>
              <a:rPr lang="nb-NO" dirty="0" smtClean="0"/>
              <a:t>Fifth level</a:t>
            </a:r>
            <a:endParaRPr lang="nb-NO" dirty="0"/>
          </a:p>
        </p:txBody>
      </p:sp>
      <p:sp>
        <p:nvSpPr>
          <p:cNvPr id="29" name="Rectangle 5"/>
          <p:cNvSpPr>
            <a:spLocks noChangeArrowheads="1"/>
          </p:cNvSpPr>
          <p:nvPr userDrawn="1"/>
        </p:nvSpPr>
        <p:spPr bwMode="auto">
          <a:xfrm>
            <a:off x="1906588" y="12903932"/>
            <a:ext cx="155575" cy="161925"/>
          </a:xfrm>
          <a:prstGeom prst="rect">
            <a:avLst/>
          </a:prstGeom>
          <a:noFill/>
          <a:ln w="19050" cap="rnd">
            <a:solidFill>
              <a:srgbClr val="1D1E1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7"/>
          <p:cNvSpPr>
            <a:spLocks noChangeArrowheads="1"/>
          </p:cNvSpPr>
          <p:nvPr userDrawn="1"/>
        </p:nvSpPr>
        <p:spPr bwMode="auto">
          <a:xfrm>
            <a:off x="1277938" y="12903932"/>
            <a:ext cx="155575"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Rectangle 10"/>
          <p:cNvSpPr>
            <a:spLocks noChangeArrowheads="1"/>
          </p:cNvSpPr>
          <p:nvPr userDrawn="1"/>
        </p:nvSpPr>
        <p:spPr bwMode="auto">
          <a:xfrm>
            <a:off x="2455863" y="12903932"/>
            <a:ext cx="153988"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12"/>
          <p:cNvSpPr>
            <a:spLocks noChangeArrowheads="1"/>
          </p:cNvSpPr>
          <p:nvPr userDrawn="1"/>
        </p:nvSpPr>
        <p:spPr bwMode="auto">
          <a:xfrm>
            <a:off x="1747838" y="12589607"/>
            <a:ext cx="158750" cy="476250"/>
          </a:xfrm>
          <a:prstGeom prst="rect">
            <a:avLst/>
          </a:prstGeom>
          <a:noFill/>
          <a:ln w="19050" cap="rnd">
            <a:solidFill>
              <a:srgbClr val="1D1E1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3"/>
          <p:cNvSpPr>
            <a:spLocks noChangeShapeType="1"/>
          </p:cNvSpPr>
          <p:nvPr userDrawn="1"/>
        </p:nvSpPr>
        <p:spPr bwMode="auto">
          <a:xfrm>
            <a:off x="2062163" y="13065857"/>
            <a:ext cx="393700" cy="0"/>
          </a:xfrm>
          <a:prstGeom prst="line">
            <a:avLst/>
          </a:prstGeom>
          <a:noFill/>
          <a:ln w="19050" cap="rnd">
            <a:solidFill>
              <a:srgbClr val="1D1E1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
          <p:cNvSpPr>
            <a:spLocks noChangeShapeType="1"/>
          </p:cNvSpPr>
          <p:nvPr userDrawn="1"/>
        </p:nvSpPr>
        <p:spPr bwMode="auto">
          <a:xfrm>
            <a:off x="2924175" y="13065857"/>
            <a:ext cx="21443950" cy="0"/>
          </a:xfrm>
          <a:prstGeom prst="line">
            <a:avLst/>
          </a:prstGeom>
          <a:noFill/>
          <a:ln w="19050" cap="rnd">
            <a:solidFill>
              <a:srgbClr val="1D1E1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15"/>
          <p:cNvSpPr>
            <a:spLocks noChangeShapeType="1"/>
          </p:cNvSpPr>
          <p:nvPr userDrawn="1"/>
        </p:nvSpPr>
        <p:spPr bwMode="auto">
          <a:xfrm>
            <a:off x="6350" y="13065857"/>
            <a:ext cx="1271588" cy="0"/>
          </a:xfrm>
          <a:prstGeom prst="line">
            <a:avLst/>
          </a:prstGeom>
          <a:noFill/>
          <a:ln w="19050" cap="rnd">
            <a:solidFill>
              <a:srgbClr val="1D1E1C"/>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8123548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4" r:id="rId4"/>
    <p:sldLayoutId id="2147483657" r:id="rId5"/>
    <p:sldLayoutId id="2147483665" r:id="rId6"/>
    <p:sldLayoutId id="2147483658" r:id="rId7"/>
    <p:sldLayoutId id="2147483666" r:id="rId8"/>
    <p:sldLayoutId id="2147483659" r:id="rId9"/>
    <p:sldLayoutId id="2147483660" r:id="rId10"/>
    <p:sldLayoutId id="2147483667" r:id="rId11"/>
    <p:sldLayoutId id="2147483661" r:id="rId12"/>
    <p:sldLayoutId id="2147483668" r:id="rId13"/>
    <p:sldLayoutId id="2147483651" r:id="rId14"/>
    <p:sldLayoutId id="2147483669" r:id="rId15"/>
    <p:sldLayoutId id="2147483670" r:id="rId16"/>
    <p:sldLayoutId id="2147483654" r:id="rId17"/>
    <p:sldLayoutId id="2147483663" r:id="rId18"/>
  </p:sldLayoutIdLst>
  <p:hf sldNum="0" hdr="0" ftr="0"/>
  <p:txStyles>
    <p:title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p:titleStyle>
    <p:body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ici.is/e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1260157" y="2600613"/>
            <a:ext cx="21008172" cy="2985433"/>
          </a:xfrm>
        </p:spPr>
        <p:txBody>
          <a:bodyPr/>
          <a:lstStyle/>
          <a:p>
            <a:r>
              <a:rPr lang="en-GB" i="1" dirty="0"/>
              <a:t>Diverse society – Diverse Classrooms</a:t>
            </a:r>
            <a:br>
              <a:rPr lang="en-GB" i="1" dirty="0"/>
            </a:br>
            <a:r>
              <a:rPr lang="en-GB" sz="5700" dirty="0" err="1" smtClean="0"/>
              <a:t>Borgarnes</a:t>
            </a:r>
            <a:r>
              <a:rPr lang="ro-RO" sz="5700" dirty="0" smtClean="0"/>
              <a:t>, </a:t>
            </a:r>
            <a:r>
              <a:rPr lang="en-GB" sz="5700" dirty="0" smtClean="0"/>
              <a:t>I</a:t>
            </a:r>
            <a:r>
              <a:rPr lang="ro-RO" sz="5700" dirty="0" err="1" smtClean="0"/>
              <a:t>slanda</a:t>
            </a:r>
            <a:r>
              <a:rPr lang="en-GB" sz="5700" dirty="0"/>
              <a:t/>
            </a:r>
            <a:br>
              <a:rPr lang="en-GB" sz="5700" dirty="0"/>
            </a:br>
            <a:r>
              <a:rPr lang="en-GB" sz="5700" dirty="0"/>
              <a:t>23-29 </a:t>
            </a:r>
            <a:r>
              <a:rPr lang="ro-RO" sz="5700" dirty="0" err="1"/>
              <a:t>s</a:t>
            </a:r>
            <a:r>
              <a:rPr lang="en-GB" sz="5700" dirty="0" err="1" smtClean="0"/>
              <a:t>eptemb</a:t>
            </a:r>
            <a:r>
              <a:rPr lang="ro-RO" sz="5700" dirty="0" err="1" smtClean="0"/>
              <a:t>rie</a:t>
            </a:r>
            <a:r>
              <a:rPr lang="en-GB" sz="5700" dirty="0" smtClean="0"/>
              <a:t> 201</a:t>
            </a:r>
            <a:r>
              <a:rPr lang="ro-RO" sz="5700" dirty="0" smtClean="0"/>
              <a:t>8</a:t>
            </a:r>
            <a:endParaRPr lang="en-GB" sz="5700" dirty="0"/>
          </a:p>
        </p:txBody>
      </p:sp>
      <p:sp>
        <p:nvSpPr>
          <p:cNvPr id="9" name="Plassholder for dato 8"/>
          <p:cNvSpPr>
            <a:spLocks noGrp="1"/>
          </p:cNvSpPr>
          <p:nvPr>
            <p:ph type="dt" sz="half" idx="10"/>
          </p:nvPr>
        </p:nvSpPr>
        <p:spPr/>
        <p:txBody>
          <a:bodyPr/>
          <a:lstStyle/>
          <a:p>
            <a:fld id="{A4AD3E04-3803-4746-93FE-59C9F8586737}" type="datetime1">
              <a:rPr lang="nb-NO" smtClean="0"/>
              <a:pPr/>
              <a:t>22.10.2018</a:t>
            </a:fld>
            <a:endParaRPr lang="nb-NO" dirty="0"/>
          </a:p>
        </p:txBody>
      </p:sp>
      <p:sp>
        <p:nvSpPr>
          <p:cNvPr id="2" name="Dreptunghi 1"/>
          <p:cNvSpPr/>
          <p:nvPr/>
        </p:nvSpPr>
        <p:spPr>
          <a:xfrm>
            <a:off x="1237130" y="6963629"/>
            <a:ext cx="13447058" cy="3776418"/>
          </a:xfrm>
          <a:prstGeom prst="rect">
            <a:avLst/>
          </a:prstGeom>
        </p:spPr>
        <p:txBody>
          <a:bodyPr wrap="square">
            <a:spAutoFit/>
          </a:bodyPr>
          <a:lstStyle/>
          <a:p>
            <a:pPr lvl="0" defTabSz="914400">
              <a:spcBef>
                <a:spcPct val="20000"/>
              </a:spcBef>
            </a:pPr>
            <a:r>
              <a:rPr lang="en-US" sz="5700" b="1" dirty="0" err="1">
                <a:latin typeface="Calibri"/>
              </a:rPr>
              <a:t>Granturi</a:t>
            </a:r>
            <a:r>
              <a:rPr lang="en-US" sz="5700" b="1" dirty="0">
                <a:latin typeface="Calibri"/>
              </a:rPr>
              <a:t> SEE</a:t>
            </a:r>
          </a:p>
          <a:p>
            <a:pPr lvl="0" defTabSz="914400">
              <a:spcBef>
                <a:spcPct val="20000"/>
              </a:spcBef>
            </a:pPr>
            <a:r>
              <a:rPr lang="en-US" sz="5700" b="1" dirty="0" err="1">
                <a:latin typeface="Calibri"/>
              </a:rPr>
              <a:t>Proiect</a:t>
            </a:r>
            <a:r>
              <a:rPr lang="en-US" sz="5700" b="1" dirty="0">
                <a:latin typeface="Calibri"/>
              </a:rPr>
              <a:t> “Citizenship, Human Rights, Inclusion and Leadership for Democratic Schools” 2018-EY-PMIP-R1-0006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984941" y="4356847"/>
            <a:ext cx="9574799" cy="638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7095939" y="10977282"/>
            <a:ext cx="3720107" cy="1183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24291" y="11569118"/>
            <a:ext cx="6752082" cy="1205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4159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260386" y="1135866"/>
            <a:ext cx="21861705" cy="1000274"/>
          </a:xfrm>
        </p:spPr>
        <p:txBody>
          <a:bodyPr/>
          <a:lstStyle/>
          <a:p>
            <a:r>
              <a:rPr lang="vi-VN" sz="6500" dirty="0"/>
              <a:t>Activitățile practice – mai mult decât un ice-breaker …</a:t>
            </a:r>
            <a:endParaRPr lang="en-GB" sz="6500" dirty="0"/>
          </a:p>
        </p:txBody>
      </p:sp>
      <p:sp>
        <p:nvSpPr>
          <p:cNvPr id="4" name="Plassholder for innhold 3"/>
          <p:cNvSpPr>
            <a:spLocks noGrp="1"/>
          </p:cNvSpPr>
          <p:nvPr>
            <p:ph idx="1"/>
          </p:nvPr>
        </p:nvSpPr>
        <p:spPr>
          <a:xfrm>
            <a:off x="1287280" y="3091543"/>
            <a:ext cx="21861705" cy="9187986"/>
          </a:xfrm>
        </p:spPr>
        <p:txBody>
          <a:bodyPr/>
          <a:lstStyle/>
          <a:p>
            <a:pPr marL="342900" lvl="0" indent="-342900" defTabSz="914400">
              <a:lnSpc>
                <a:spcPct val="150000"/>
              </a:lnSpc>
              <a:spcBef>
                <a:spcPct val="20000"/>
              </a:spcBef>
            </a:pPr>
            <a:r>
              <a:rPr lang="ro-RO" sz="4000" b="1" dirty="0">
                <a:solidFill>
                  <a:prstClr val="black"/>
                </a:solidFill>
                <a:latin typeface="+mj-lt"/>
              </a:rPr>
              <a:t>Metoda BINGO</a:t>
            </a:r>
          </a:p>
          <a:p>
            <a:pPr marL="342900" lvl="0" indent="-342900" defTabSz="914400">
              <a:lnSpc>
                <a:spcPct val="150000"/>
              </a:lnSpc>
              <a:spcBef>
                <a:spcPct val="20000"/>
              </a:spcBef>
            </a:pPr>
            <a:r>
              <a:rPr lang="ro-RO" sz="4000" b="1" dirty="0">
                <a:solidFill>
                  <a:prstClr val="black"/>
                </a:solidFill>
                <a:latin typeface="+mj-lt"/>
              </a:rPr>
              <a:t>Metoda CARUSEL</a:t>
            </a:r>
          </a:p>
          <a:p>
            <a:pPr marL="342900" lvl="0" indent="-342900" defTabSz="914400">
              <a:lnSpc>
                <a:spcPct val="150000"/>
              </a:lnSpc>
              <a:spcBef>
                <a:spcPct val="20000"/>
              </a:spcBef>
            </a:pPr>
            <a:r>
              <a:rPr lang="ro-RO" sz="4000" b="1" dirty="0">
                <a:solidFill>
                  <a:prstClr val="black"/>
                </a:solidFill>
                <a:latin typeface="+mj-lt"/>
              </a:rPr>
              <a:t>Metoda </a:t>
            </a:r>
            <a:r>
              <a:rPr lang="ro-RO" sz="4000" b="1" dirty="0" err="1">
                <a:solidFill>
                  <a:prstClr val="black"/>
                </a:solidFill>
                <a:latin typeface="+mj-lt"/>
              </a:rPr>
              <a:t>Jigsaw</a:t>
            </a:r>
            <a:r>
              <a:rPr lang="ro-RO" sz="4000" b="1" dirty="0">
                <a:solidFill>
                  <a:prstClr val="black"/>
                </a:solidFill>
                <a:latin typeface="+mj-lt"/>
              </a:rPr>
              <a:t> </a:t>
            </a:r>
          </a:p>
          <a:p>
            <a:endParaRPr lang="en-GB" dirty="0"/>
          </a:p>
        </p:txBody>
      </p:sp>
      <p:pic>
        <p:nvPicPr>
          <p:cNvPr id="5122" name="Picture 2" descr="C:\Users\admin\Desktop\image3.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07494" y="3540264"/>
            <a:ext cx="10054012" cy="7540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67413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0386" y="586408"/>
            <a:ext cx="21861705" cy="1077218"/>
          </a:xfrm>
        </p:spPr>
        <p:txBody>
          <a:bodyPr/>
          <a:lstStyle/>
          <a:p>
            <a:r>
              <a:rPr lang="en-GB" dirty="0" err="1"/>
              <a:t>Educația</a:t>
            </a:r>
            <a:r>
              <a:rPr lang="en-GB" dirty="0"/>
              <a:t> </a:t>
            </a:r>
            <a:r>
              <a:rPr lang="en-GB" dirty="0" err="1"/>
              <a:t>în</a:t>
            </a:r>
            <a:r>
              <a:rPr lang="en-GB" dirty="0"/>
              <a:t> </a:t>
            </a:r>
            <a:r>
              <a:rPr lang="en-GB" dirty="0" err="1"/>
              <a:t>secolul</a:t>
            </a:r>
            <a:r>
              <a:rPr lang="en-GB" dirty="0"/>
              <a:t> XXI</a:t>
            </a:r>
          </a:p>
        </p:txBody>
      </p:sp>
      <p:sp>
        <p:nvSpPr>
          <p:cNvPr id="3" name="Plassholder for innhold 2"/>
          <p:cNvSpPr>
            <a:spLocks noGrp="1"/>
          </p:cNvSpPr>
          <p:nvPr>
            <p:ph idx="1"/>
          </p:nvPr>
        </p:nvSpPr>
        <p:spPr>
          <a:xfrm>
            <a:off x="537882" y="1990165"/>
            <a:ext cx="22584209" cy="11214847"/>
          </a:xfrm>
        </p:spPr>
        <p:txBody>
          <a:bodyPr>
            <a:normAutofit/>
          </a:bodyPr>
          <a:lstStyle/>
          <a:p>
            <a:pPr algn="just">
              <a:buFont typeface="Wingdings" panose="05000000000000000000" pitchFamily="2" charset="2"/>
              <a:buChar char="§"/>
            </a:pPr>
            <a:r>
              <a:rPr lang="vi-VN" sz="4000" dirty="0"/>
              <a:t>Însușirea unor abilități și competențe noi devine din ce în ce mai importantă, mai mult decât colectarea informației în sine sau faptul că elevul poate reda, din memorie, date și informații</a:t>
            </a:r>
          </a:p>
          <a:p>
            <a:pPr algn="just">
              <a:buFont typeface="Wingdings" panose="05000000000000000000" pitchFamily="2" charset="2"/>
              <a:buChar char="§"/>
            </a:pPr>
            <a:r>
              <a:rPr lang="vi-VN" sz="4000" dirty="0"/>
              <a:t>4 obiective-cheie</a:t>
            </a:r>
            <a:r>
              <a:rPr lang="vi-VN" sz="4000" i="1" dirty="0"/>
              <a:t>: a învăța să înveți</a:t>
            </a:r>
            <a:r>
              <a:rPr lang="vi-VN" sz="4000" dirty="0"/>
              <a:t>, </a:t>
            </a:r>
            <a:r>
              <a:rPr lang="vi-VN" sz="4000" i="1" dirty="0"/>
              <a:t>a învăța să trăiești</a:t>
            </a:r>
            <a:r>
              <a:rPr lang="vi-VN" sz="4000" dirty="0"/>
              <a:t>, </a:t>
            </a:r>
            <a:r>
              <a:rPr lang="vi-VN" sz="4000" i="1" dirty="0"/>
              <a:t>a învăța să faci</a:t>
            </a:r>
            <a:r>
              <a:rPr lang="vi-VN" sz="4000" dirty="0"/>
              <a:t>, </a:t>
            </a:r>
            <a:r>
              <a:rPr lang="vi-VN" sz="4000" b="1" i="1" dirty="0"/>
              <a:t>a învăța să trăiești împreună cu ceilalți </a:t>
            </a:r>
            <a:r>
              <a:rPr lang="vi-VN" sz="4000" dirty="0"/>
              <a:t>– cea mai mare provocare a sistemelor educaționale în ziua de azi</a:t>
            </a:r>
          </a:p>
          <a:p>
            <a:pPr marL="0" indent="0">
              <a:buNone/>
            </a:pPr>
            <a:endParaRPr lang="ro-RO" sz="1000" dirty="0" smtClean="0"/>
          </a:p>
          <a:p>
            <a:pPr marL="0" indent="0">
              <a:buNone/>
            </a:pPr>
            <a:r>
              <a:rPr lang="vi-VN" sz="4000" dirty="0"/>
              <a:t>Cele </a:t>
            </a:r>
            <a:r>
              <a:rPr lang="vi-VN" sz="4000" b="1" dirty="0"/>
              <a:t>7 abilități de bază pentru un cetățean european de </a:t>
            </a:r>
            <a:r>
              <a:rPr lang="vi-VN" sz="4000" b="1" dirty="0" smtClean="0"/>
              <a:t>succes</a:t>
            </a:r>
            <a:r>
              <a:rPr lang="ro-RO" sz="4000" b="1" dirty="0"/>
              <a:t>:</a:t>
            </a:r>
          </a:p>
          <a:p>
            <a:pPr>
              <a:buFont typeface="Wingdings" panose="05000000000000000000" pitchFamily="2" charset="2"/>
              <a:buChar char="§"/>
            </a:pPr>
            <a:r>
              <a:rPr lang="vi-VN" sz="4000" dirty="0"/>
              <a:t>Gândirea critică și rezolvarea de probleme</a:t>
            </a:r>
          </a:p>
          <a:p>
            <a:pPr>
              <a:buFont typeface="Wingdings" panose="05000000000000000000" pitchFamily="2" charset="2"/>
              <a:buChar char="§"/>
            </a:pPr>
            <a:r>
              <a:rPr lang="vi-VN" sz="4000" dirty="0"/>
              <a:t>Colaborarea în cadrul rețelelor profesionale</a:t>
            </a:r>
          </a:p>
          <a:p>
            <a:pPr>
              <a:buFont typeface="Wingdings" panose="05000000000000000000" pitchFamily="2" charset="2"/>
              <a:buChar char="§"/>
            </a:pPr>
            <a:r>
              <a:rPr lang="vi-VN" sz="4000" dirty="0"/>
              <a:t>Flexibilitatea și adaptarea</a:t>
            </a:r>
          </a:p>
          <a:p>
            <a:pPr>
              <a:buFont typeface="Wingdings" panose="05000000000000000000" pitchFamily="2" charset="2"/>
              <a:buChar char="§"/>
            </a:pPr>
            <a:r>
              <a:rPr lang="vi-VN" sz="4000" dirty="0"/>
              <a:t>Inițiativa și antreprenoriatul</a:t>
            </a:r>
          </a:p>
          <a:p>
            <a:pPr>
              <a:buFont typeface="Wingdings" panose="05000000000000000000" pitchFamily="2" charset="2"/>
              <a:buChar char="§"/>
            </a:pPr>
            <a:r>
              <a:rPr lang="vi-VN" sz="4000" dirty="0"/>
              <a:t>Comunicarea eficientă, orală și scrisă</a:t>
            </a:r>
          </a:p>
          <a:p>
            <a:pPr>
              <a:buFont typeface="Wingdings" panose="05000000000000000000" pitchFamily="2" charset="2"/>
              <a:buChar char="§"/>
            </a:pPr>
            <a:r>
              <a:rPr lang="vi-VN" sz="4000" dirty="0"/>
              <a:t>Accesarea și prelucrarea informației</a:t>
            </a:r>
          </a:p>
          <a:p>
            <a:pPr>
              <a:buFont typeface="Wingdings" panose="05000000000000000000" pitchFamily="2" charset="2"/>
              <a:buChar char="§"/>
            </a:pPr>
            <a:r>
              <a:rPr lang="vi-VN" sz="4000" dirty="0"/>
              <a:t>Curiozitatea și imaginația</a:t>
            </a:r>
          </a:p>
          <a:p>
            <a:pPr marL="0" indent="0">
              <a:buNone/>
            </a:pPr>
            <a:endParaRPr lang="en-GB" dirty="0"/>
          </a:p>
        </p:txBody>
      </p:sp>
      <p:pic>
        <p:nvPicPr>
          <p:cNvPr id="6146" name="Picture 2" descr="C:\Users\admin\Desktop\image4.jpe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693846" y="6158750"/>
            <a:ext cx="10774165" cy="6060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033174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0386" y="828454"/>
            <a:ext cx="21861705" cy="1077218"/>
          </a:xfrm>
        </p:spPr>
        <p:txBody>
          <a:bodyPr/>
          <a:lstStyle/>
          <a:p>
            <a:r>
              <a:rPr lang="vi-VN" dirty="0"/>
              <a:t>Sistemul de învățământ în Islanda</a:t>
            </a:r>
            <a:endParaRPr lang="en-GB" dirty="0"/>
          </a:p>
        </p:txBody>
      </p:sp>
      <p:sp>
        <p:nvSpPr>
          <p:cNvPr id="3" name="Plassholder for innhold 2"/>
          <p:cNvSpPr>
            <a:spLocks noGrp="1"/>
          </p:cNvSpPr>
          <p:nvPr>
            <p:ph idx="1"/>
          </p:nvPr>
        </p:nvSpPr>
        <p:spPr>
          <a:xfrm>
            <a:off x="1260386" y="2150253"/>
            <a:ext cx="21861705" cy="9187986"/>
          </a:xfrm>
        </p:spPr>
        <p:txBody>
          <a:bodyPr>
            <a:normAutofit/>
          </a:bodyPr>
          <a:lstStyle/>
          <a:p>
            <a:pPr marL="342900" lvl="0" indent="-342900" algn="just" defTabSz="914400">
              <a:spcBef>
                <a:spcPct val="20000"/>
              </a:spcBef>
            </a:pPr>
            <a:r>
              <a:rPr lang="ro-RO" sz="4000" dirty="0">
                <a:solidFill>
                  <a:schemeClr val="tx1"/>
                </a:solidFill>
                <a:latin typeface="+mj-lt"/>
              </a:rPr>
              <a:t>Considerat unul dintre cele mai inclusive din lume</a:t>
            </a:r>
          </a:p>
          <a:p>
            <a:pPr marL="342900" lvl="0" indent="-342900" algn="just" defTabSz="914400">
              <a:spcBef>
                <a:spcPct val="20000"/>
              </a:spcBef>
            </a:pPr>
            <a:r>
              <a:rPr lang="ro-RO" sz="4000" dirty="0">
                <a:solidFill>
                  <a:schemeClr val="tx1"/>
                </a:solidFill>
                <a:latin typeface="+mj-lt"/>
              </a:rPr>
              <a:t>Până la 6 ani – grădinița (curriculum, prezență foarte bună) – SOCIALIZAREA </a:t>
            </a:r>
            <a:r>
              <a:rPr lang="ro-RO" sz="4000" dirty="0" smtClean="0">
                <a:solidFill>
                  <a:schemeClr val="tx1"/>
                </a:solidFill>
                <a:latin typeface="+mj-lt"/>
              </a:rPr>
              <a:t> – rol </a:t>
            </a:r>
            <a:r>
              <a:rPr lang="ro-RO" sz="4000" dirty="0">
                <a:solidFill>
                  <a:schemeClr val="tx1"/>
                </a:solidFill>
                <a:latin typeface="+mj-lt"/>
              </a:rPr>
              <a:t>esențial</a:t>
            </a:r>
          </a:p>
          <a:p>
            <a:pPr marL="342900" lvl="0" indent="-342900" algn="just" defTabSz="914400">
              <a:spcBef>
                <a:spcPct val="20000"/>
              </a:spcBef>
            </a:pPr>
            <a:r>
              <a:rPr lang="ro-RO" sz="4000" dirty="0">
                <a:solidFill>
                  <a:schemeClr val="tx1"/>
                </a:solidFill>
                <a:latin typeface="+mj-lt"/>
              </a:rPr>
              <a:t>Până la 16 ani nu există </a:t>
            </a:r>
            <a:r>
              <a:rPr lang="ro-RO" sz="4000" dirty="0" err="1">
                <a:solidFill>
                  <a:schemeClr val="tx1"/>
                </a:solidFill>
                <a:latin typeface="+mj-lt"/>
              </a:rPr>
              <a:t>nicio</a:t>
            </a:r>
            <a:r>
              <a:rPr lang="ro-RO" sz="4000" dirty="0">
                <a:solidFill>
                  <a:schemeClr val="tx1"/>
                </a:solidFill>
                <a:latin typeface="+mj-lt"/>
              </a:rPr>
              <a:t> departajare prin examen, nu există elevi repetenți</a:t>
            </a:r>
          </a:p>
          <a:p>
            <a:pPr marL="342900" lvl="0" indent="-342900" algn="just" defTabSz="914400">
              <a:spcBef>
                <a:spcPct val="20000"/>
              </a:spcBef>
            </a:pPr>
            <a:r>
              <a:rPr lang="ro-RO" sz="4000" dirty="0">
                <a:solidFill>
                  <a:schemeClr val="tx1"/>
                </a:solidFill>
                <a:latin typeface="+mj-lt"/>
              </a:rPr>
              <a:t>La 16 ani, în funcție de notele obținute, există 4 posibilități: </a:t>
            </a:r>
            <a:r>
              <a:rPr lang="ro-RO" sz="4000" b="1" dirty="0">
                <a:solidFill>
                  <a:schemeClr val="tx1"/>
                </a:solidFill>
                <a:latin typeface="+mj-lt"/>
              </a:rPr>
              <a:t>filiera teoretică </a:t>
            </a:r>
            <a:r>
              <a:rPr lang="ro-RO" sz="4000" dirty="0">
                <a:solidFill>
                  <a:schemeClr val="tx1"/>
                </a:solidFill>
                <a:latin typeface="+mj-lt"/>
              </a:rPr>
              <a:t>(redusă la 3 ani de la 4), </a:t>
            </a:r>
            <a:r>
              <a:rPr lang="ro-RO" sz="4000" b="1" dirty="0">
                <a:solidFill>
                  <a:schemeClr val="tx1"/>
                </a:solidFill>
                <a:latin typeface="+mj-lt"/>
              </a:rPr>
              <a:t>filiera vocațională</a:t>
            </a:r>
            <a:r>
              <a:rPr lang="ro-RO" sz="4000" dirty="0">
                <a:solidFill>
                  <a:schemeClr val="tx1"/>
                </a:solidFill>
                <a:latin typeface="+mj-lt"/>
              </a:rPr>
              <a:t>, </a:t>
            </a:r>
            <a:r>
              <a:rPr lang="ro-RO" sz="4000" b="1" dirty="0">
                <a:solidFill>
                  <a:schemeClr val="tx1"/>
                </a:solidFill>
                <a:latin typeface="+mj-lt"/>
              </a:rPr>
              <a:t>filiera vocațională cu elemente teoretice</a:t>
            </a:r>
            <a:r>
              <a:rPr lang="ro-RO" sz="4000" dirty="0">
                <a:solidFill>
                  <a:schemeClr val="tx1"/>
                </a:solidFill>
                <a:latin typeface="+mj-lt"/>
              </a:rPr>
              <a:t>, ce poate duce spre studii universitare sau </a:t>
            </a:r>
            <a:r>
              <a:rPr lang="ro-RO" sz="4000" b="1" dirty="0">
                <a:solidFill>
                  <a:schemeClr val="tx1"/>
                </a:solidFill>
                <a:latin typeface="+mj-lt"/>
              </a:rPr>
              <a:t>inserția pe piața muncii </a:t>
            </a:r>
            <a:r>
              <a:rPr lang="ro-RO" sz="4000" dirty="0">
                <a:solidFill>
                  <a:schemeClr val="tx1"/>
                </a:solidFill>
                <a:latin typeface="+mj-lt"/>
              </a:rPr>
              <a:t>(multe oferte de locuri de muncă)</a:t>
            </a:r>
          </a:p>
          <a:p>
            <a:pPr marL="342900" lvl="0" indent="-342900" algn="just" defTabSz="914400">
              <a:spcBef>
                <a:spcPct val="20000"/>
              </a:spcBef>
            </a:pPr>
            <a:r>
              <a:rPr lang="ro-RO" sz="4000" dirty="0">
                <a:solidFill>
                  <a:schemeClr val="tx1"/>
                </a:solidFill>
                <a:latin typeface="+mj-lt"/>
              </a:rPr>
              <a:t>0,4% dintre elevi → școli speciale (față de 6% în </a:t>
            </a:r>
            <a:r>
              <a:rPr lang="ro-RO" sz="4000" dirty="0" smtClean="0">
                <a:solidFill>
                  <a:schemeClr val="tx1"/>
                </a:solidFill>
                <a:latin typeface="+mj-lt"/>
              </a:rPr>
              <a:t>Olanda)</a:t>
            </a:r>
            <a:endParaRPr lang="ro-RO" sz="4000" dirty="0">
              <a:solidFill>
                <a:schemeClr val="tx1"/>
              </a:solidFill>
              <a:latin typeface="+mj-lt"/>
            </a:endParaRPr>
          </a:p>
          <a:p>
            <a:pPr marL="342900" lvl="0" indent="-342900" algn="just" defTabSz="914400">
              <a:spcBef>
                <a:spcPct val="20000"/>
              </a:spcBef>
            </a:pPr>
            <a:r>
              <a:rPr lang="vi-VN" sz="4000" dirty="0" smtClean="0">
                <a:solidFill>
                  <a:schemeClr val="tx1"/>
                </a:solidFill>
                <a:latin typeface="+mj-lt"/>
              </a:rPr>
              <a:t>Diversitatea → </a:t>
            </a:r>
            <a:r>
              <a:rPr lang="vi-VN" sz="4000" dirty="0">
                <a:solidFill>
                  <a:schemeClr val="tx1"/>
                </a:solidFill>
                <a:latin typeface="+mj-lt"/>
              </a:rPr>
              <a:t>văzută nu doar în sensul naționalității diferite, ci și din punctul de vedere al educației cu care fiecare elev vine în </a:t>
            </a:r>
            <a:r>
              <a:rPr lang="vi-VN" sz="4000" dirty="0" smtClean="0">
                <a:solidFill>
                  <a:schemeClr val="tx1"/>
                </a:solidFill>
                <a:latin typeface="+mj-lt"/>
              </a:rPr>
              <a:t>clasă</a:t>
            </a:r>
            <a:r>
              <a:rPr lang="ro-RO" sz="4000" dirty="0" smtClean="0">
                <a:solidFill>
                  <a:schemeClr val="tx1"/>
                </a:solidFill>
                <a:latin typeface="+mj-lt"/>
              </a:rPr>
              <a:t>; a</a:t>
            </a:r>
            <a:r>
              <a:rPr lang="vi-VN" sz="4000" dirty="0" smtClean="0">
                <a:solidFill>
                  <a:schemeClr val="tx1"/>
                </a:solidFill>
                <a:latin typeface="+mj-lt"/>
              </a:rPr>
              <a:t>stfel</a:t>
            </a:r>
            <a:r>
              <a:rPr lang="vi-VN" sz="4000" dirty="0">
                <a:solidFill>
                  <a:schemeClr val="tx1"/>
                </a:solidFill>
                <a:latin typeface="+mj-lt"/>
              </a:rPr>
              <a:t>, toate clasele sunt </a:t>
            </a:r>
            <a:r>
              <a:rPr lang="vi-VN" sz="4000" dirty="0" smtClean="0">
                <a:solidFill>
                  <a:schemeClr val="tx1"/>
                </a:solidFill>
                <a:latin typeface="+mj-lt"/>
              </a:rPr>
              <a:t>multiculturale</a:t>
            </a:r>
            <a:endParaRPr lang="vi-VN" sz="4000" dirty="0">
              <a:solidFill>
                <a:schemeClr val="tx1"/>
              </a:solidFill>
              <a:latin typeface="+mj-lt"/>
            </a:endParaRPr>
          </a:p>
          <a:p>
            <a:pPr marL="0" indent="0">
              <a:buNone/>
            </a:pPr>
            <a:endParaRPr lang="en-GB" dirty="0"/>
          </a:p>
        </p:txBody>
      </p:sp>
      <p:pic>
        <p:nvPicPr>
          <p:cNvPr id="7171"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030130" y="8740588"/>
            <a:ext cx="7330307" cy="4123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
        <p:nvSpPr>
          <p:cNvPr id="5" name="Dreptunghi 4"/>
          <p:cNvSpPr/>
          <p:nvPr/>
        </p:nvSpPr>
        <p:spPr>
          <a:xfrm>
            <a:off x="1377608" y="10348312"/>
            <a:ext cx="6349815" cy="707886"/>
          </a:xfrm>
          <a:prstGeom prst="rect">
            <a:avLst/>
          </a:prstGeom>
        </p:spPr>
        <p:txBody>
          <a:bodyPr wrap="none">
            <a:spAutoFit/>
          </a:bodyPr>
          <a:lstStyle/>
          <a:p>
            <a:pPr marL="342900" lvl="0" indent="-342900" algn="just" defTabSz="914400">
              <a:spcBef>
                <a:spcPct val="20000"/>
              </a:spcBef>
              <a:buFont typeface="Arial" panose="020B0604020202020204" pitchFamily="34" charset="0"/>
              <a:buChar char="•"/>
            </a:pPr>
            <a:r>
              <a:rPr lang="vi-VN" sz="4000" dirty="0" smtClean="0">
                <a:solidFill>
                  <a:srgbClr val="1E1E1C"/>
                </a:solidFill>
              </a:rPr>
              <a:t>multicultural </a:t>
            </a:r>
            <a:r>
              <a:rPr lang="vi-VN" sz="4000" dirty="0">
                <a:solidFill>
                  <a:srgbClr val="1E1E1C"/>
                </a:solidFill>
              </a:rPr>
              <a:t>/ </a:t>
            </a:r>
            <a:r>
              <a:rPr lang="vi-VN" sz="4000" dirty="0" smtClean="0">
                <a:solidFill>
                  <a:srgbClr val="1E1E1C"/>
                </a:solidFill>
              </a:rPr>
              <a:t>intercultural</a:t>
            </a:r>
            <a:endParaRPr lang="ro-RO" sz="4000" dirty="0">
              <a:solidFill>
                <a:srgbClr val="1E1E1C"/>
              </a:solidFill>
            </a:endParaRPr>
          </a:p>
        </p:txBody>
      </p:sp>
    </p:spTree>
    <p:extLst>
      <p:ext uri="{BB962C8B-B14F-4D97-AF65-F5344CB8AC3E}">
        <p14:creationId xmlns:p14="http://schemas.microsoft.com/office/powerpoint/2010/main" xmlns="" val="3033174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vi-VN" dirty="0"/>
              <a:t>Ce am învățat?</a:t>
            </a:r>
            <a:endParaRPr lang="en-GB" dirty="0"/>
          </a:p>
        </p:txBody>
      </p:sp>
      <p:sp>
        <p:nvSpPr>
          <p:cNvPr id="3" name="Plassholder for innhold 2"/>
          <p:cNvSpPr>
            <a:spLocks noGrp="1"/>
          </p:cNvSpPr>
          <p:nvPr>
            <p:ph idx="1"/>
          </p:nvPr>
        </p:nvSpPr>
        <p:spPr/>
        <p:txBody>
          <a:bodyPr>
            <a:normAutofit lnSpcReduction="10000"/>
          </a:bodyPr>
          <a:lstStyle/>
          <a:p>
            <a:pPr algn="just">
              <a:buFont typeface="Wingdings" panose="05000000000000000000" pitchFamily="2" charset="2"/>
              <a:buChar char="§"/>
            </a:pPr>
            <a:r>
              <a:rPr lang="vi-VN" sz="4000" dirty="0"/>
              <a:t>Schimbările din societate trebuie să se reflecte în schimbările din clasă (profesorul în fața </a:t>
            </a:r>
            <a:r>
              <a:rPr lang="vi-VN" sz="4000" dirty="0" smtClean="0"/>
              <a:t>clasei…</a:t>
            </a:r>
            <a:r>
              <a:rPr lang="ro-RO" sz="4000" dirty="0" smtClean="0"/>
              <a:t> </a:t>
            </a:r>
            <a:r>
              <a:rPr lang="vi-VN" sz="4000" dirty="0" smtClean="0"/>
              <a:t>aceeași </a:t>
            </a:r>
            <a:r>
              <a:rPr lang="vi-VN" sz="4000" dirty="0"/>
              <a:t>imagine acum 40 de ani, dar și </a:t>
            </a:r>
            <a:r>
              <a:rPr lang="vi-VN" sz="4000" dirty="0" smtClean="0"/>
              <a:t>azi… a</a:t>
            </a:r>
            <a:r>
              <a:rPr lang="ro-RO" sz="4000" dirty="0" smtClean="0"/>
              <a:t>zi</a:t>
            </a:r>
            <a:r>
              <a:rPr lang="vi-VN" sz="4000" dirty="0" smtClean="0"/>
              <a:t> </a:t>
            </a:r>
            <a:r>
              <a:rPr lang="vi-VN" sz="4000" dirty="0"/>
              <a:t>nu mai folosim căruțe, ci există avioane …)</a:t>
            </a:r>
          </a:p>
          <a:p>
            <a:pPr algn="just">
              <a:buFont typeface="Wingdings" panose="05000000000000000000" pitchFamily="2" charset="2"/>
              <a:buChar char="§"/>
            </a:pPr>
            <a:r>
              <a:rPr lang="vi-VN" sz="4000" dirty="0"/>
              <a:t>Piramida lui Glasser</a:t>
            </a:r>
          </a:p>
          <a:p>
            <a:pPr algn="just">
              <a:buFont typeface="Wingdings" panose="05000000000000000000" pitchFamily="2" charset="2"/>
              <a:buChar char="§"/>
            </a:pPr>
            <a:r>
              <a:rPr lang="vi-VN" sz="4000" dirty="0"/>
              <a:t>Analiza unei clase tradiționale (există interacțiune între elevi?)</a:t>
            </a:r>
          </a:p>
          <a:p>
            <a:pPr algn="just">
              <a:buFont typeface="Wingdings" panose="05000000000000000000" pitchFamily="2" charset="2"/>
              <a:buChar char="§"/>
            </a:pPr>
            <a:r>
              <a:rPr lang="vi-VN" sz="4000" dirty="0"/>
              <a:t>Cele mai eficiente metode de predare (pregătesc elevii pentru viață și muncă într-o societate diversă): </a:t>
            </a:r>
            <a:r>
              <a:rPr lang="ro-RO" sz="4000" b="1" dirty="0"/>
              <a:t>c</a:t>
            </a:r>
            <a:r>
              <a:rPr lang="vi-VN" sz="4000" b="1" dirty="0" smtClean="0"/>
              <a:t>ooperative learning </a:t>
            </a:r>
            <a:r>
              <a:rPr lang="vi-VN" sz="4000" b="1" dirty="0"/>
              <a:t>methods </a:t>
            </a:r>
            <a:r>
              <a:rPr lang="vi-VN" sz="4000" b="1" dirty="0" smtClean="0"/>
              <a:t>/learning-activities</a:t>
            </a:r>
            <a:r>
              <a:rPr lang="vi-VN" sz="4000" b="1" dirty="0"/>
              <a:t>/ discussions about controversial </a:t>
            </a:r>
            <a:r>
              <a:rPr lang="vi-VN" sz="4000" b="1" dirty="0" smtClean="0"/>
              <a:t>matters</a:t>
            </a:r>
            <a:endParaRPr lang="ro-RO" sz="4000" b="1" dirty="0" smtClean="0"/>
          </a:p>
          <a:p>
            <a:pPr algn="just">
              <a:buFont typeface="Wingdings" panose="05000000000000000000" pitchFamily="2" charset="2"/>
              <a:buChar char="§"/>
            </a:pPr>
            <a:r>
              <a:rPr lang="vi-VN" sz="4000" dirty="0"/>
              <a:t>Învățarea cooperativă </a:t>
            </a:r>
            <a:r>
              <a:rPr lang="ro-RO" sz="4000" dirty="0" smtClean="0"/>
              <a:t>este mai mult decât </a:t>
            </a:r>
            <a:r>
              <a:rPr lang="vi-VN" sz="4000" dirty="0" smtClean="0"/>
              <a:t>lucrul </a:t>
            </a:r>
            <a:r>
              <a:rPr lang="vi-VN" sz="4000" dirty="0"/>
              <a:t>în grup; este necesar ca sarcinile de lucru să fie bine structurate, iar rolurile în grup trebuie să fie bine definite: facilitator (organizator), raportor, documentarist, timekeeper (planner), harmoniser (se asigură că toți membrii grupului participă la lucrări)</a:t>
            </a:r>
          </a:p>
          <a:p>
            <a:pPr algn="just">
              <a:buFont typeface="Wingdings" panose="05000000000000000000" pitchFamily="2" charset="2"/>
              <a:buChar char="§"/>
            </a:pPr>
            <a:r>
              <a:rPr lang="vi-VN" sz="4000" dirty="0"/>
              <a:t>Fiecare membru al grupului poartă un ecuson de altă culoare, asociat rolului său în grup (ușor de recunoscut, ușor de monitorizat de către profesor)</a:t>
            </a:r>
          </a:p>
          <a:p>
            <a:pPr marL="0" indent="0">
              <a:buNone/>
            </a:pPr>
            <a:endParaRPr lang="en-GB" dirty="0"/>
          </a:p>
        </p:txBody>
      </p:sp>
    </p:spTree>
    <p:extLst>
      <p:ext uri="{BB962C8B-B14F-4D97-AF65-F5344CB8AC3E}">
        <p14:creationId xmlns:p14="http://schemas.microsoft.com/office/powerpoint/2010/main" xmlns="" val="3033174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91960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vi-VN" dirty="0"/>
              <a:t>Ce am învățat?</a:t>
            </a:r>
            <a:endParaRPr lang="fr-FR" dirty="0"/>
          </a:p>
        </p:txBody>
      </p:sp>
      <p:sp>
        <p:nvSpPr>
          <p:cNvPr id="5" name="Substituent conținut 4"/>
          <p:cNvSpPr>
            <a:spLocks noGrp="1"/>
          </p:cNvSpPr>
          <p:nvPr>
            <p:ph idx="1"/>
          </p:nvPr>
        </p:nvSpPr>
        <p:spPr/>
        <p:txBody>
          <a:bodyPr>
            <a:normAutofit lnSpcReduction="10000"/>
          </a:bodyPr>
          <a:lstStyle/>
          <a:p>
            <a:pPr marL="342900" lvl="0" indent="-342900" algn="just" defTabSz="914400">
              <a:spcBef>
                <a:spcPct val="20000"/>
              </a:spcBef>
            </a:pPr>
            <a:r>
              <a:rPr lang="ro-RO" sz="4000" dirty="0">
                <a:solidFill>
                  <a:prstClr val="black"/>
                </a:solidFill>
                <a:latin typeface="+mj-lt"/>
              </a:rPr>
              <a:t>Elevii își îndeplinesc sarcinile de lucru mai ușor și mai bine când sarcinile de lucru sunt clare, iar responsabilitățile fiecăruia sunt definite</a:t>
            </a:r>
          </a:p>
          <a:p>
            <a:pPr marL="342900" lvl="0" indent="-342900" algn="just" defTabSz="914400">
              <a:spcBef>
                <a:spcPct val="20000"/>
              </a:spcBef>
            </a:pPr>
            <a:r>
              <a:rPr lang="ro-RO" sz="4000" b="1" u="sng" dirty="0">
                <a:solidFill>
                  <a:prstClr val="black"/>
                </a:solidFill>
                <a:latin typeface="+mj-lt"/>
              </a:rPr>
              <a:t>PIES</a:t>
            </a:r>
            <a:r>
              <a:rPr lang="ro-RO" sz="4000" dirty="0">
                <a:solidFill>
                  <a:prstClr val="black"/>
                </a:solidFill>
                <a:latin typeface="+mj-lt"/>
              </a:rPr>
              <a:t> (4 principii ale învățării cooperative): </a:t>
            </a:r>
            <a:r>
              <a:rPr lang="ro-RO" sz="4000" b="1" dirty="0">
                <a:solidFill>
                  <a:prstClr val="black"/>
                </a:solidFill>
                <a:latin typeface="+mj-lt"/>
              </a:rPr>
              <a:t>interdependența pozitivă </a:t>
            </a:r>
            <a:r>
              <a:rPr lang="ro-RO" sz="4000" dirty="0">
                <a:solidFill>
                  <a:prstClr val="black"/>
                </a:solidFill>
                <a:latin typeface="+mj-lt"/>
              </a:rPr>
              <a:t>(succesul grupului este imposibil fără contribuția fiecăruia), </a:t>
            </a:r>
            <a:r>
              <a:rPr lang="ro-RO" sz="4000" b="1" dirty="0">
                <a:solidFill>
                  <a:prstClr val="black"/>
                </a:solidFill>
                <a:latin typeface="+mj-lt"/>
              </a:rPr>
              <a:t>responsabilitatea individuală, participarea echitabilă și interacțiune </a:t>
            </a:r>
            <a:r>
              <a:rPr lang="ro-RO" sz="4000" b="1" dirty="0" smtClean="0">
                <a:solidFill>
                  <a:prstClr val="black"/>
                </a:solidFill>
                <a:latin typeface="+mj-lt"/>
              </a:rPr>
              <a:t>simultană</a:t>
            </a:r>
          </a:p>
          <a:p>
            <a:pPr marL="342900" lvl="0" indent="-342900" algn="just" defTabSz="914400">
              <a:spcBef>
                <a:spcPct val="20000"/>
              </a:spcBef>
            </a:pPr>
            <a:r>
              <a:rPr lang="ro-RO" sz="4000" b="1" dirty="0">
                <a:solidFill>
                  <a:prstClr val="black"/>
                </a:solidFill>
                <a:latin typeface="+mj-lt"/>
              </a:rPr>
              <a:t>Interdependența pozitivă </a:t>
            </a:r>
            <a:r>
              <a:rPr lang="ro-RO" sz="4000" dirty="0">
                <a:solidFill>
                  <a:prstClr val="black"/>
                </a:solidFill>
                <a:latin typeface="+mj-lt"/>
              </a:rPr>
              <a:t>= cooperare (elevii se ajută unul pe celălalt pentru a reuși, pentru ca grupul lor să își îndeplinească sarcina de lucru cu succes)</a:t>
            </a:r>
          </a:p>
          <a:p>
            <a:pPr marL="342900" lvl="0" indent="-342900" algn="just" defTabSz="914400">
              <a:spcBef>
                <a:spcPct val="20000"/>
              </a:spcBef>
            </a:pPr>
            <a:r>
              <a:rPr lang="ro-RO" sz="4000" b="1" dirty="0">
                <a:solidFill>
                  <a:prstClr val="black"/>
                </a:solidFill>
                <a:latin typeface="+mj-lt"/>
              </a:rPr>
              <a:t>Interdependența negativă </a:t>
            </a:r>
            <a:r>
              <a:rPr lang="ro-RO" sz="4000" dirty="0">
                <a:solidFill>
                  <a:prstClr val="black"/>
                </a:solidFill>
                <a:latin typeface="+mj-lt"/>
              </a:rPr>
              <a:t>= competiție (elevii își pun piedici pentru ca fiecare, individual să reușească să își atingă scopul)</a:t>
            </a:r>
          </a:p>
          <a:p>
            <a:pPr marL="342900" lvl="0" indent="-342900" algn="just" defTabSz="914400">
              <a:spcBef>
                <a:spcPct val="20000"/>
              </a:spcBef>
            </a:pPr>
            <a:r>
              <a:rPr lang="ro-RO" sz="4000" dirty="0">
                <a:solidFill>
                  <a:prstClr val="black"/>
                </a:solidFill>
                <a:latin typeface="+mj-lt"/>
              </a:rPr>
              <a:t>Într-o </a:t>
            </a:r>
            <a:r>
              <a:rPr lang="ro-RO" sz="4000" b="1" dirty="0">
                <a:solidFill>
                  <a:prstClr val="black"/>
                </a:solidFill>
                <a:latin typeface="+mj-lt"/>
              </a:rPr>
              <a:t>sarcină de învățare cooperativă </a:t>
            </a:r>
            <a:r>
              <a:rPr lang="ro-RO" sz="4000" dirty="0">
                <a:solidFill>
                  <a:prstClr val="black"/>
                </a:solidFill>
                <a:latin typeface="+mj-lt"/>
              </a:rPr>
              <a:t>cele 2 concepte nu pot coexista</a:t>
            </a:r>
          </a:p>
          <a:p>
            <a:pPr marL="342900" lvl="0" indent="-342900" algn="just" defTabSz="914400">
              <a:spcBef>
                <a:spcPct val="20000"/>
              </a:spcBef>
            </a:pPr>
            <a:r>
              <a:rPr lang="ro-RO" sz="4000" dirty="0">
                <a:solidFill>
                  <a:prstClr val="black"/>
                </a:solidFill>
                <a:latin typeface="+mj-lt"/>
              </a:rPr>
              <a:t>Exemplu: Care sunt capitalele țărilor europene? </a:t>
            </a:r>
            <a:r>
              <a:rPr lang="ro-RO" sz="4000" dirty="0">
                <a:solidFill>
                  <a:prstClr val="black"/>
                </a:solidFill>
                <a:latin typeface="+mj-lt"/>
                <a:sym typeface="Wingdings" pitchFamily="2" charset="2"/>
              </a:rPr>
              <a:t></a:t>
            </a:r>
            <a:r>
              <a:rPr lang="ro-RO" sz="4000" dirty="0">
                <a:solidFill>
                  <a:prstClr val="black"/>
                </a:solidFill>
                <a:latin typeface="+mj-lt"/>
              </a:rPr>
              <a:t> → Numește capitale ale țărilor europene… </a:t>
            </a:r>
            <a:r>
              <a:rPr lang="ro-RO" sz="4000" dirty="0">
                <a:solidFill>
                  <a:prstClr val="black"/>
                </a:solidFill>
                <a:latin typeface="+mj-lt"/>
                <a:sym typeface="Wingdings" pitchFamily="2" charset="2"/>
              </a:rPr>
              <a:t></a:t>
            </a:r>
          </a:p>
          <a:p>
            <a:pPr marL="342900" lvl="0" indent="-342900" algn="just" defTabSz="914400">
              <a:spcBef>
                <a:spcPct val="20000"/>
              </a:spcBef>
            </a:pPr>
            <a:r>
              <a:rPr lang="ro-RO" sz="4000" dirty="0">
                <a:solidFill>
                  <a:prstClr val="black"/>
                </a:solidFill>
                <a:latin typeface="+mj-lt"/>
                <a:sym typeface="Wingdings" pitchFamily="2" charset="2"/>
              </a:rPr>
              <a:t>Învățarea cooperativă reduce rolul profesorului în clasă, autoritatea fiind delegată elevilor, grupurilor de elevi… </a:t>
            </a:r>
            <a:endParaRPr lang="ro-RO" sz="3200" b="1" dirty="0">
              <a:solidFill>
                <a:prstClr val="black"/>
              </a:solidFill>
              <a:latin typeface="Calibri"/>
            </a:endParaRPr>
          </a:p>
          <a:p>
            <a:endParaRPr lang="fr-FR" dirty="0"/>
          </a:p>
        </p:txBody>
      </p:sp>
    </p:spTree>
    <p:extLst>
      <p:ext uri="{BB962C8B-B14F-4D97-AF65-F5344CB8AC3E}">
        <p14:creationId xmlns:p14="http://schemas.microsoft.com/office/powerpoint/2010/main" xmlns="" val="2474268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vi-VN" dirty="0"/>
              <a:t>Ce am învățat?</a:t>
            </a:r>
            <a:endParaRPr lang="fr-FR" dirty="0"/>
          </a:p>
        </p:txBody>
      </p:sp>
      <p:sp>
        <p:nvSpPr>
          <p:cNvPr id="6" name="Substituent conținut 5"/>
          <p:cNvSpPr>
            <a:spLocks noGrp="1"/>
          </p:cNvSpPr>
          <p:nvPr>
            <p:ph idx="1"/>
          </p:nvPr>
        </p:nvSpPr>
        <p:spPr/>
        <p:txBody>
          <a:bodyPr/>
          <a:lstStyle/>
          <a:p>
            <a:r>
              <a:rPr lang="vi-VN" sz="4000" dirty="0"/>
              <a:t>Cu cât profesorul face mai mult în clasă, cu atât elevii vor învăța mai puțin</a:t>
            </a:r>
          </a:p>
          <a:p>
            <a:r>
              <a:rPr lang="vi-VN" sz="4000" dirty="0"/>
              <a:t>½ din informațiile acumulate nu mai sunt de actualitate, relevante, după 5 ani – soluția este aceea de a ne concentra pe </a:t>
            </a:r>
            <a:r>
              <a:rPr lang="vi-VN" sz="4000" b="1" dirty="0"/>
              <a:t>învățarea pe tot parcursul vieții</a:t>
            </a:r>
          </a:p>
          <a:p>
            <a:r>
              <a:rPr lang="vi-VN" sz="4000" dirty="0"/>
              <a:t>Cunoștințele se sedimentează în momentele de pauză/relaxare</a:t>
            </a:r>
          </a:p>
          <a:p>
            <a:r>
              <a:rPr lang="vi-VN" sz="4000" dirty="0"/>
              <a:t>Momentele de mișcare fizică favorizează învățarea de calitate </a:t>
            </a:r>
          </a:p>
          <a:p>
            <a:r>
              <a:rPr lang="vi-VN" sz="4000" b="1" i="1" dirty="0"/>
              <a:t>Construction of learning </a:t>
            </a:r>
            <a:r>
              <a:rPr lang="vi-VN" sz="4000" dirty="0"/>
              <a:t>trebuie să înlocuiască ceea ce numim </a:t>
            </a:r>
            <a:r>
              <a:rPr lang="vi-VN" sz="4000" b="1" i="1" dirty="0"/>
              <a:t>reproduction of facts </a:t>
            </a:r>
          </a:p>
          <a:p>
            <a:endParaRPr lang="fr-FR"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931152" y="7917846"/>
            <a:ext cx="8730037" cy="4910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20328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vi-VN" dirty="0"/>
              <a:t>Ce am învățat?</a:t>
            </a:r>
            <a:endParaRPr lang="fr-FR" dirty="0"/>
          </a:p>
        </p:txBody>
      </p:sp>
      <p:sp>
        <p:nvSpPr>
          <p:cNvPr id="6" name="Substituent conținut 5"/>
          <p:cNvSpPr>
            <a:spLocks noGrp="1"/>
          </p:cNvSpPr>
          <p:nvPr>
            <p:ph idx="1"/>
          </p:nvPr>
        </p:nvSpPr>
        <p:spPr>
          <a:xfrm>
            <a:off x="779930" y="2635624"/>
            <a:ext cx="22940682" cy="10300447"/>
          </a:xfrm>
        </p:spPr>
        <p:txBody>
          <a:bodyPr>
            <a:normAutofit lnSpcReduction="10000"/>
          </a:bodyPr>
          <a:lstStyle/>
          <a:p>
            <a:r>
              <a:rPr lang="vi-VN" sz="4000" dirty="0"/>
              <a:t>Avantaje și dezavantaje ale învățării cooperative</a:t>
            </a:r>
          </a:p>
          <a:p>
            <a:r>
              <a:rPr lang="vi-VN" sz="4000" dirty="0"/>
              <a:t>Avantajele se referă la elevi (egalitatea de șanse, învățare inclusivă, pregătire pentru LLL),  pe când dezavantajele vizează profesorul: lipsa timpului, imposibilitatea de a parcurge întreg curriculumul</a:t>
            </a:r>
          </a:p>
          <a:p>
            <a:r>
              <a:rPr lang="vi-VN" sz="4000" dirty="0"/>
              <a:t>JOC DE GRUP – fiecare primește un carton pe care este notată o sarcină, iar în grup sarcinile se succed fără ca nimeni să dea nicio indicație. Sarcinile de lucru ale fiecăruia nu duc spre realizarea unei sarcini finale ci sunt activități </a:t>
            </a:r>
            <a:r>
              <a:rPr lang="vi-VN" sz="4000" dirty="0" smtClean="0"/>
              <a:t>d</a:t>
            </a:r>
            <a:r>
              <a:rPr lang="ro-RO" sz="4000" dirty="0" err="1" smtClean="0"/>
              <a:t>iverse</a:t>
            </a:r>
            <a:r>
              <a:rPr lang="ro-RO" sz="4000" dirty="0" smtClean="0"/>
              <a:t> </a:t>
            </a:r>
            <a:r>
              <a:rPr lang="vi-VN" sz="4000" dirty="0" smtClean="0"/>
              <a:t>(scrie </a:t>
            </a:r>
            <a:r>
              <a:rPr lang="vi-VN" sz="4000" dirty="0"/>
              <a:t>un cuvânt, stinge lumina, spune un anume cuvânt etc</a:t>
            </a:r>
            <a:r>
              <a:rPr lang="vi-VN" sz="4000" dirty="0" smtClean="0"/>
              <a:t>.) </a:t>
            </a:r>
            <a:r>
              <a:rPr lang="vi-VN" sz="4000" dirty="0"/>
              <a:t>- sarcina de lucru necesită atenție, ascultare activă etc.)</a:t>
            </a:r>
          </a:p>
          <a:p>
            <a:r>
              <a:rPr lang="vi-VN" sz="4000" dirty="0"/>
              <a:t>Students = skill builders</a:t>
            </a:r>
          </a:p>
          <a:p>
            <a:r>
              <a:rPr lang="vi-VN" sz="4000" dirty="0"/>
              <a:t>Cooperative </a:t>
            </a:r>
            <a:r>
              <a:rPr lang="vi-VN" sz="4000" dirty="0" smtClean="0"/>
              <a:t>Learning</a:t>
            </a:r>
            <a:r>
              <a:rPr lang="ro-RO" sz="4000" dirty="0" smtClean="0"/>
              <a:t> (învățarea cooperativă)</a:t>
            </a:r>
            <a:r>
              <a:rPr lang="vi-VN" sz="4000" dirty="0" smtClean="0"/>
              <a:t> </a:t>
            </a:r>
            <a:r>
              <a:rPr lang="vi-VN" sz="4000" dirty="0"/>
              <a:t>→ </a:t>
            </a:r>
            <a:r>
              <a:rPr lang="ro-RO" sz="4000" dirty="0" smtClean="0"/>
              <a:t>orientată spre </a:t>
            </a:r>
            <a:r>
              <a:rPr lang="ro-RO" sz="4000" b="1" dirty="0" smtClean="0"/>
              <a:t>proces</a:t>
            </a:r>
            <a:r>
              <a:rPr lang="ro-RO" sz="4000" dirty="0" smtClean="0"/>
              <a:t>, și nu spre </a:t>
            </a:r>
            <a:r>
              <a:rPr lang="ro-RO" sz="4000" b="1" dirty="0" smtClean="0"/>
              <a:t>rezultate</a:t>
            </a:r>
            <a:r>
              <a:rPr lang="vi-VN" sz="4000" dirty="0" smtClean="0"/>
              <a:t> </a:t>
            </a:r>
            <a:endParaRPr lang="vi-VN" sz="4000" dirty="0"/>
          </a:p>
          <a:p>
            <a:r>
              <a:rPr lang="vi-VN" sz="4000" dirty="0"/>
              <a:t>ÎC → complexă sau simplă</a:t>
            </a:r>
          </a:p>
          <a:p>
            <a:r>
              <a:rPr lang="vi-VN" sz="4000" dirty="0"/>
              <a:t>ÎC simplă → metoda </a:t>
            </a:r>
            <a:r>
              <a:rPr lang="vi-VN" sz="4000" i="1" dirty="0"/>
              <a:t>Speed Date</a:t>
            </a:r>
          </a:p>
          <a:p>
            <a:r>
              <a:rPr lang="vi-VN" sz="4000" dirty="0"/>
              <a:t>Exersarea unor metode de lucru</a:t>
            </a:r>
          </a:p>
          <a:p>
            <a:r>
              <a:rPr lang="vi-VN" sz="4000" dirty="0"/>
              <a:t>Evaluarea (formativă / sumativă)</a:t>
            </a:r>
          </a:p>
          <a:p>
            <a:r>
              <a:rPr lang="vi-VN" sz="4000" dirty="0"/>
              <a:t>Importanța definirii clare a mijloacelor </a:t>
            </a:r>
            <a:r>
              <a:rPr lang="vi-VN" sz="4000" dirty="0" smtClean="0"/>
              <a:t>evaluării</a:t>
            </a:r>
            <a:r>
              <a:rPr lang="ro-RO" sz="4000" dirty="0" smtClean="0"/>
              <a:t>,</a:t>
            </a:r>
            <a:r>
              <a:rPr lang="vi-VN" sz="4000" dirty="0" smtClean="0"/>
              <a:t> </a:t>
            </a:r>
            <a:r>
              <a:rPr lang="vi-VN" sz="4000" dirty="0"/>
              <a:t>a scopului etc</a:t>
            </a:r>
            <a:r>
              <a:rPr lang="vi-VN" sz="4000" dirty="0" smtClean="0"/>
              <a:t>.</a:t>
            </a:r>
            <a:endParaRPr lang="vi-VN" sz="4000" dirty="0"/>
          </a:p>
          <a:p>
            <a:endParaRPr lang="fr-FR" dirty="0"/>
          </a:p>
        </p:txBody>
      </p:sp>
    </p:spTree>
    <p:extLst>
      <p:ext uri="{BB962C8B-B14F-4D97-AF65-F5344CB8AC3E}">
        <p14:creationId xmlns:p14="http://schemas.microsoft.com/office/powerpoint/2010/main" xmlns="" val="280052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vi-VN" dirty="0"/>
              <a:t>Ce am învățat?</a:t>
            </a:r>
            <a:endParaRPr lang="fr-FR" dirty="0"/>
          </a:p>
        </p:txBody>
      </p:sp>
      <p:sp>
        <p:nvSpPr>
          <p:cNvPr id="6" name="Substituent conținut 5"/>
          <p:cNvSpPr>
            <a:spLocks noGrp="1"/>
          </p:cNvSpPr>
          <p:nvPr>
            <p:ph idx="1"/>
          </p:nvPr>
        </p:nvSpPr>
        <p:spPr/>
        <p:txBody>
          <a:bodyPr/>
          <a:lstStyle/>
          <a:p>
            <a:r>
              <a:rPr lang="en-US" sz="4000" dirty="0">
                <a:latin typeface="+mj-lt"/>
              </a:rPr>
              <a:t>Assessment FOR learning </a:t>
            </a:r>
            <a:r>
              <a:rPr lang="ro-RO" sz="4000" dirty="0" smtClean="0">
                <a:latin typeface="+mj-lt"/>
              </a:rPr>
              <a:t>(evaluarea ca metodă de învățare) </a:t>
            </a:r>
            <a:r>
              <a:rPr lang="en-US" sz="4000" dirty="0" smtClean="0">
                <a:latin typeface="+mj-lt"/>
              </a:rPr>
              <a:t>– </a:t>
            </a:r>
            <a:r>
              <a:rPr lang="en-US" sz="4000" dirty="0" err="1" smtClean="0">
                <a:latin typeface="+mj-lt"/>
              </a:rPr>
              <a:t>formativ</a:t>
            </a:r>
            <a:r>
              <a:rPr lang="ro-RO" sz="4000" dirty="0" smtClean="0">
                <a:latin typeface="+mj-lt"/>
              </a:rPr>
              <a:t>ă</a:t>
            </a:r>
            <a:r>
              <a:rPr lang="en-US" sz="4000" dirty="0" smtClean="0">
                <a:latin typeface="+mj-lt"/>
              </a:rPr>
              <a:t> </a:t>
            </a:r>
            <a:endParaRPr lang="en-US" sz="4000" dirty="0">
              <a:latin typeface="+mj-lt"/>
            </a:endParaRPr>
          </a:p>
          <a:p>
            <a:r>
              <a:rPr lang="en-US" sz="4000" dirty="0" err="1">
                <a:latin typeface="+mj-lt"/>
              </a:rPr>
              <a:t>Assessement</a:t>
            </a:r>
            <a:r>
              <a:rPr lang="en-US" sz="4000" dirty="0">
                <a:latin typeface="+mj-lt"/>
              </a:rPr>
              <a:t> OF </a:t>
            </a:r>
            <a:r>
              <a:rPr lang="en-US" sz="4000" dirty="0" smtClean="0">
                <a:latin typeface="+mj-lt"/>
              </a:rPr>
              <a:t>learning</a:t>
            </a:r>
            <a:r>
              <a:rPr lang="ro-RO" sz="4000" dirty="0" smtClean="0">
                <a:latin typeface="+mj-lt"/>
              </a:rPr>
              <a:t> (evaluarea a ceea ce a fost învățat)</a:t>
            </a:r>
            <a:r>
              <a:rPr lang="en-US" sz="4000" dirty="0" smtClean="0">
                <a:latin typeface="+mj-lt"/>
              </a:rPr>
              <a:t> </a:t>
            </a:r>
            <a:r>
              <a:rPr lang="en-US" sz="4000" dirty="0">
                <a:solidFill>
                  <a:srgbClr val="1E1E1C"/>
                </a:solidFill>
              </a:rPr>
              <a:t>–</a:t>
            </a:r>
            <a:r>
              <a:rPr lang="ro-RO" sz="4000" dirty="0" smtClean="0">
                <a:latin typeface="+mj-lt"/>
              </a:rPr>
              <a:t> </a:t>
            </a:r>
            <a:r>
              <a:rPr lang="en-US" sz="4000" dirty="0" err="1" smtClean="0">
                <a:latin typeface="+mj-lt"/>
              </a:rPr>
              <a:t>sumativ</a:t>
            </a:r>
            <a:r>
              <a:rPr lang="ro-RO" sz="4000" dirty="0" smtClean="0">
                <a:latin typeface="+mj-lt"/>
              </a:rPr>
              <a:t>ă</a:t>
            </a:r>
          </a:p>
          <a:p>
            <a:endParaRPr lang="ro-RO" sz="4000" dirty="0">
              <a:latin typeface="+mj-lt"/>
            </a:endParaRPr>
          </a:p>
          <a:p>
            <a:pPr marL="342900" lvl="0" indent="-342900" defTabSz="914400">
              <a:spcBef>
                <a:spcPct val="20000"/>
              </a:spcBef>
            </a:pPr>
            <a:r>
              <a:rPr lang="ro-RO" sz="4000" dirty="0" smtClean="0">
                <a:solidFill>
                  <a:prstClr val="black"/>
                </a:solidFill>
                <a:latin typeface="+mj-lt"/>
              </a:rPr>
              <a:t>Jocuri </a:t>
            </a:r>
            <a:r>
              <a:rPr lang="ro-RO" sz="4000" dirty="0">
                <a:solidFill>
                  <a:prstClr val="black"/>
                </a:solidFill>
                <a:latin typeface="+mj-lt"/>
              </a:rPr>
              <a:t>de </a:t>
            </a:r>
            <a:r>
              <a:rPr lang="ro-RO" sz="4000" dirty="0" smtClean="0">
                <a:solidFill>
                  <a:prstClr val="black"/>
                </a:solidFill>
                <a:latin typeface="+mj-lt"/>
              </a:rPr>
              <a:t>rol </a:t>
            </a:r>
            <a:endParaRPr lang="ro-RO" sz="4000" dirty="0">
              <a:solidFill>
                <a:prstClr val="black"/>
              </a:solidFill>
              <a:latin typeface="+mj-lt"/>
            </a:endParaRPr>
          </a:p>
          <a:p>
            <a:endParaRPr lang="en-US" dirty="0"/>
          </a:p>
          <a:p>
            <a:endParaRPr lang="fr-FR"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038543" y="5229320"/>
            <a:ext cx="10476753" cy="11684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1090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lstStyle/>
          <a:p>
            <a:r>
              <a:rPr lang="vi-VN" dirty="0"/>
              <a:t>Ce am învățat?</a:t>
            </a:r>
            <a:endParaRPr lang="fr-FR" dirty="0"/>
          </a:p>
        </p:txBody>
      </p:sp>
      <p:sp>
        <p:nvSpPr>
          <p:cNvPr id="6" name="Substituent conținut 5"/>
          <p:cNvSpPr>
            <a:spLocks noGrp="1"/>
          </p:cNvSpPr>
          <p:nvPr>
            <p:ph idx="1"/>
          </p:nvPr>
        </p:nvSpPr>
        <p:spPr/>
        <p:txBody>
          <a:bodyPr/>
          <a:lstStyle/>
          <a:p>
            <a:pPr algn="just"/>
            <a:r>
              <a:rPr lang="vi-VN" sz="4000" dirty="0"/>
              <a:t>în clasă, EGALITATE nu înseamnă ECHITATE</a:t>
            </a:r>
          </a:p>
          <a:p>
            <a:pPr algn="just"/>
            <a:r>
              <a:rPr lang="vi-VN" sz="4000" dirty="0"/>
              <a:t>Pentru a avea echitate în clase, este recomandată COMPLEX INSTRUCTION (C.I.) – metodă dezvoltată de Elizabeth Cohen (sociolog la Stanford)</a:t>
            </a:r>
          </a:p>
          <a:p>
            <a:pPr algn="just"/>
            <a:r>
              <a:rPr lang="vi-VN" sz="4000" dirty="0"/>
              <a:t>Recomandată pentru grupurile heterogene</a:t>
            </a:r>
          </a:p>
          <a:p>
            <a:pPr algn="just"/>
            <a:r>
              <a:rPr lang="vi-VN" sz="4000" dirty="0"/>
              <a:t>Bazată pe învățarea activă, include întrebări deschise, cu mai multe posibile răspunsuri corecte</a:t>
            </a:r>
          </a:p>
          <a:p>
            <a:pPr algn="just"/>
            <a:r>
              <a:rPr lang="vi-VN" sz="4000" dirty="0"/>
              <a:t>Fiecare elev este o resursă pentru un alt elev</a:t>
            </a:r>
          </a:p>
          <a:p>
            <a:pPr algn="just"/>
            <a:r>
              <a:rPr lang="vi-VN" sz="4000" dirty="0"/>
              <a:t>CLIM = cooperative learning in multicultural </a:t>
            </a:r>
            <a:r>
              <a:rPr lang="vi-VN" sz="4000" dirty="0" smtClean="0"/>
              <a:t>groups</a:t>
            </a:r>
            <a:r>
              <a:rPr lang="ro-RO" sz="4000" dirty="0" smtClean="0"/>
              <a:t> (învățare prin cooperare în grupuri multiculturale)</a:t>
            </a:r>
            <a:endParaRPr lang="vi-VN" sz="4000" dirty="0"/>
          </a:p>
          <a:p>
            <a:endParaRPr lang="fr-FR" dirty="0"/>
          </a:p>
        </p:txBody>
      </p:sp>
      <p:sp>
        <p:nvSpPr>
          <p:cNvPr id="2" name="Dreptunghi 1"/>
          <p:cNvSpPr/>
          <p:nvPr/>
        </p:nvSpPr>
        <p:spPr>
          <a:xfrm>
            <a:off x="1317812" y="10667566"/>
            <a:ext cx="22375906" cy="1882182"/>
          </a:xfrm>
          <a:prstGeom prst="rect">
            <a:avLst/>
          </a:prstGeom>
        </p:spPr>
        <p:txBody>
          <a:bodyPr wrap="square">
            <a:spAutoFit/>
          </a:bodyPr>
          <a:lstStyle/>
          <a:p>
            <a:pPr marL="914400" algn="ctr" fontAlgn="base">
              <a:spcBef>
                <a:spcPts val="1000"/>
              </a:spcBef>
            </a:pPr>
            <a:r>
              <a:rPr lang="en-US" b="1" dirty="0" smtClean="0">
                <a:solidFill>
                  <a:srgbClr val="26282A"/>
                </a:solidFill>
                <a:latin typeface="Georgia"/>
              </a:rPr>
              <a:t>Working </a:t>
            </a:r>
            <a:r>
              <a:rPr lang="en-US" b="1" dirty="0">
                <a:solidFill>
                  <a:srgbClr val="26282A"/>
                </a:solidFill>
                <a:latin typeface="Georgia"/>
              </a:rPr>
              <a:t>together for a </a:t>
            </a:r>
            <a:r>
              <a:rPr lang="en-US" b="1" dirty="0">
                <a:solidFill>
                  <a:srgbClr val="548235"/>
                </a:solidFill>
                <a:latin typeface="Georgia"/>
              </a:rPr>
              <a:t>green</a:t>
            </a:r>
            <a:r>
              <a:rPr lang="en-US" b="1" dirty="0">
                <a:solidFill>
                  <a:srgbClr val="26282A"/>
                </a:solidFill>
                <a:latin typeface="Georgia"/>
              </a:rPr>
              <a:t>, </a:t>
            </a:r>
            <a:r>
              <a:rPr lang="en-US" b="1" dirty="0">
                <a:solidFill>
                  <a:srgbClr val="C00000"/>
                </a:solidFill>
                <a:latin typeface="Georgia"/>
              </a:rPr>
              <a:t>competitive</a:t>
            </a:r>
            <a:r>
              <a:rPr lang="en-US" b="1" dirty="0">
                <a:solidFill>
                  <a:srgbClr val="26282A"/>
                </a:solidFill>
                <a:latin typeface="Georgia"/>
              </a:rPr>
              <a:t> and </a:t>
            </a:r>
            <a:r>
              <a:rPr lang="en-US" b="1" dirty="0">
                <a:solidFill>
                  <a:srgbClr val="04568B"/>
                </a:solidFill>
                <a:latin typeface="Georgia"/>
              </a:rPr>
              <a:t>inclusive</a:t>
            </a:r>
            <a:r>
              <a:rPr lang="en-US" b="1" dirty="0">
                <a:solidFill>
                  <a:srgbClr val="26282A"/>
                </a:solidFill>
                <a:latin typeface="Georgia"/>
              </a:rPr>
              <a:t> Europe</a:t>
            </a:r>
            <a:r>
              <a:rPr lang="en-US" dirty="0">
                <a:solidFill>
                  <a:srgbClr val="26282A"/>
                </a:solidFill>
                <a:latin typeface="old times"/>
              </a:rPr>
              <a:t/>
            </a:r>
            <a:br>
              <a:rPr lang="en-US" dirty="0">
                <a:solidFill>
                  <a:srgbClr val="26282A"/>
                </a:solidFill>
                <a:latin typeface="old times"/>
              </a:rPr>
            </a:br>
            <a:endParaRPr lang="en-US" dirty="0">
              <a:solidFill>
                <a:srgbClr val="26282A"/>
              </a:solidFill>
              <a:latin typeface="old times"/>
            </a:endParaRPr>
          </a:p>
          <a:p>
            <a:pPr marL="914400" algn="ctr" fontAlgn="base">
              <a:spcBef>
                <a:spcPts val="1000"/>
              </a:spcBef>
            </a:pPr>
            <a:r>
              <a:rPr lang="en-US" b="1" dirty="0" smtClean="0">
                <a:solidFill>
                  <a:srgbClr val="FFC000"/>
                </a:solidFill>
                <a:latin typeface="Aharoni"/>
              </a:rPr>
              <a:t>SEE </a:t>
            </a:r>
            <a:r>
              <a:rPr lang="en-US" b="1" dirty="0">
                <a:solidFill>
                  <a:srgbClr val="FFC000"/>
                </a:solidFill>
                <a:latin typeface="Aharoni"/>
              </a:rPr>
              <a:t>&amp; cha</a:t>
            </a:r>
            <a:r>
              <a:rPr lang="en-US" b="1" dirty="0">
                <a:solidFill>
                  <a:srgbClr val="FF0000"/>
                </a:solidFill>
                <a:latin typeface="Aharoni"/>
              </a:rPr>
              <a:t>(</a:t>
            </a:r>
            <a:r>
              <a:rPr lang="en-US" b="1" dirty="0" err="1">
                <a:solidFill>
                  <a:srgbClr val="FF0000"/>
                </a:solidFill>
                <a:latin typeface="Aharoni"/>
              </a:rPr>
              <a:t>llen</a:t>
            </a:r>
            <a:r>
              <a:rPr lang="en-US" b="1" dirty="0">
                <a:solidFill>
                  <a:srgbClr val="FF0000"/>
                </a:solidFill>
                <a:latin typeface="Aharoni"/>
              </a:rPr>
              <a:t>)</a:t>
            </a:r>
            <a:r>
              <a:rPr lang="en-US" b="1" dirty="0" err="1">
                <a:solidFill>
                  <a:srgbClr val="FFC000"/>
                </a:solidFill>
                <a:latin typeface="Aharoni"/>
              </a:rPr>
              <a:t>ge</a:t>
            </a:r>
            <a:endParaRPr lang="en-US" b="0" i="0" dirty="0">
              <a:solidFill>
                <a:srgbClr val="26282A"/>
              </a:solidFill>
              <a:effectLst/>
              <a:latin typeface="old times"/>
            </a:endParaRPr>
          </a:p>
        </p:txBody>
      </p:sp>
    </p:spTree>
    <p:extLst>
      <p:ext uri="{BB962C8B-B14F-4D97-AF65-F5344CB8AC3E}">
        <p14:creationId xmlns:p14="http://schemas.microsoft.com/office/powerpoint/2010/main" xmlns="" val="3050669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en-GB" dirty="0"/>
          </a:p>
        </p:txBody>
      </p:sp>
      <p:sp>
        <p:nvSpPr>
          <p:cNvPr id="3" name="Plassholder for dato 2"/>
          <p:cNvSpPr>
            <a:spLocks noGrp="1"/>
          </p:cNvSpPr>
          <p:nvPr>
            <p:ph type="dt" sz="half" idx="10"/>
          </p:nvPr>
        </p:nvSpPr>
        <p:spPr/>
        <p:txBody>
          <a:bodyPr/>
          <a:lstStyle/>
          <a:p>
            <a:fld id="{35900153-C3D1-4B62-A437-E57CAB8AEB13}" type="datetime1">
              <a:rPr lang="nb-NO" smtClean="0"/>
              <a:pPr/>
              <a:t>22.10.2018</a:t>
            </a:fld>
            <a:endParaRPr lang="nb-NO" dirty="0"/>
          </a:p>
        </p:txBody>
      </p:sp>
      <p:sp>
        <p:nvSpPr>
          <p:cNvPr id="4" name="Plassholder for tekst 3"/>
          <p:cNvSpPr>
            <a:spLocks noGrp="1"/>
          </p:cNvSpPr>
          <p:nvPr>
            <p:ph type="body" sz="quarter" idx="13"/>
          </p:nvPr>
        </p:nvSpPr>
        <p:spPr/>
        <p:txBody>
          <a:bodyPr/>
          <a:lstStyle/>
          <a:p>
            <a:endParaRPr lang="en-GB" dirty="0"/>
          </a:p>
        </p:txBody>
      </p:sp>
      <p:sp>
        <p:nvSpPr>
          <p:cNvPr id="5" name="Plassholder for tekst 4"/>
          <p:cNvSpPr>
            <a:spLocks noGrp="1"/>
          </p:cNvSpPr>
          <p:nvPr>
            <p:ph type="body" sz="quarter" idx="14"/>
          </p:nvPr>
        </p:nvSpPr>
        <p:spPr/>
        <p:txBody>
          <a:bodyPr/>
          <a:lstStyle/>
          <a:p>
            <a:endParaRPr lang="en-GB"/>
          </a:p>
        </p:txBody>
      </p:sp>
      <p:sp>
        <p:nvSpPr>
          <p:cNvPr id="6" name="Plassholder for tekst 5"/>
          <p:cNvSpPr>
            <a:spLocks noGrp="1"/>
          </p:cNvSpPr>
          <p:nvPr>
            <p:ph type="body" sz="quarter" idx="15"/>
          </p:nvPr>
        </p:nvSpPr>
        <p:spPr/>
        <p:txBody>
          <a:bodyPr/>
          <a:lstStyle/>
          <a:p>
            <a:endParaRPr lang="en-GB"/>
          </a:p>
        </p:txBody>
      </p:sp>
      <p:sp>
        <p:nvSpPr>
          <p:cNvPr id="7" name="Plassholder for tekst 6"/>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xmlns="" val="446095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0156" y="162115"/>
            <a:ext cx="21949467" cy="2000548"/>
          </a:xfrm>
        </p:spPr>
        <p:txBody>
          <a:bodyPr/>
          <a:lstStyle/>
          <a:p>
            <a:r>
              <a:rPr lang="vi-VN" sz="6500" i="1" dirty="0"/>
              <a:t>Nimeni nu te poate învăţa cum să zbori dacă tu nu vrei să îţi deschizi </a:t>
            </a:r>
            <a:r>
              <a:rPr lang="vi-VN" sz="6500" i="1" dirty="0" smtClean="0"/>
              <a:t>aripile.</a:t>
            </a:r>
            <a:r>
              <a:rPr lang="ro-RO" sz="6500" b="0" i="1" dirty="0" smtClean="0"/>
              <a:t> </a:t>
            </a:r>
            <a:r>
              <a:rPr lang="ro-RO" sz="6500" b="0" dirty="0"/>
              <a:t>(</a:t>
            </a:r>
            <a:r>
              <a:rPr lang="vi-VN" sz="6500" b="0" dirty="0" smtClean="0"/>
              <a:t>Pera Novacovici</a:t>
            </a:r>
            <a:r>
              <a:rPr lang="ro-RO" sz="6500" b="0" dirty="0" smtClean="0"/>
              <a:t>)</a:t>
            </a:r>
            <a:endParaRPr lang="en-GB" sz="6500" b="0"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57" y="2085417"/>
            <a:ext cx="9344044" cy="5370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 y="7383413"/>
            <a:ext cx="9348600" cy="5396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1" name="Picture 7"/>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676424" y="2085416"/>
            <a:ext cx="9547403" cy="53704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2" name="Picture 8"/>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6426415" y="7463602"/>
            <a:ext cx="7898505" cy="5067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3" name="Picture 9"/>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t="151" r="15984"/>
          <a:stretch/>
        </p:blipFill>
        <p:spPr bwMode="auto">
          <a:xfrm>
            <a:off x="9348601" y="7463602"/>
            <a:ext cx="7077814" cy="5131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4" name="Picture 10"/>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9348600" y="2085417"/>
            <a:ext cx="7077815" cy="53704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0876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260156" y="1033973"/>
            <a:ext cx="22460455" cy="2154436"/>
          </a:xfrm>
        </p:spPr>
        <p:txBody>
          <a:bodyPr/>
          <a:lstStyle/>
          <a:p>
            <a:r>
              <a:rPr lang="vi-VN" sz="7000" i="1" dirty="0"/>
              <a:t>Învaţă ceva nou. Încearcă ceva diferit. Convinge-te singur că tu nu ai </a:t>
            </a:r>
            <a:r>
              <a:rPr lang="vi-VN" sz="7000" i="1" dirty="0" smtClean="0"/>
              <a:t>limite.</a:t>
            </a:r>
            <a:r>
              <a:rPr lang="ro-RO" sz="7000" i="1" dirty="0" smtClean="0"/>
              <a:t> </a:t>
            </a:r>
            <a:r>
              <a:rPr lang="ro-RO" sz="7000" b="0" dirty="0" smtClean="0"/>
              <a:t>(</a:t>
            </a:r>
            <a:r>
              <a:rPr lang="vi-VN" sz="7000" b="0" dirty="0" smtClean="0"/>
              <a:t>Brian Tracey</a:t>
            </a:r>
            <a:r>
              <a:rPr lang="ro-RO" sz="7000" b="0" dirty="0" smtClean="0"/>
              <a:t>)</a:t>
            </a:r>
            <a:endParaRPr lang="fr-FR" sz="7000" b="0"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70413" y="3565245"/>
            <a:ext cx="15240000" cy="857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6756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GB" dirty="0"/>
              <a:t>Thank you!</a:t>
            </a:r>
          </a:p>
        </p:txBody>
      </p:sp>
      <p:sp>
        <p:nvSpPr>
          <p:cNvPr id="3" name="Plassholder for tekst 2"/>
          <p:cNvSpPr>
            <a:spLocks noGrp="1"/>
          </p:cNvSpPr>
          <p:nvPr>
            <p:ph type="body" sz="quarter" idx="10"/>
          </p:nvPr>
        </p:nvSpPr>
        <p:spPr/>
        <p:txBody>
          <a:bodyPr/>
          <a:lstStyle/>
          <a:p>
            <a:r>
              <a:rPr lang="en-GB" dirty="0"/>
              <a:t>www.eeagrants.org</a:t>
            </a:r>
            <a:br>
              <a:rPr lang="en-GB" dirty="0"/>
            </a:br>
            <a:r>
              <a:rPr lang="en-GB" dirty="0"/>
              <a:t>Facebook, Twitter, LinkedIn, Instagram</a:t>
            </a:r>
            <a:br>
              <a:rPr lang="en-GB" dirty="0"/>
            </a:br>
            <a:r>
              <a:rPr lang="en-GB" dirty="0"/>
              <a:t>YouTube: </a:t>
            </a:r>
            <a:r>
              <a:rPr lang="en-GB" dirty="0" err="1"/>
              <a:t>EEANorwayGrants</a:t>
            </a:r>
            <a:r>
              <a:rPr lang="en-GB" dirty="0"/>
              <a:t/>
            </a:r>
            <a:br>
              <a:rPr lang="en-GB" dirty="0"/>
            </a:br>
            <a:r>
              <a:rPr lang="en-GB" dirty="0"/>
              <a:t>Mail: info-fmo@efta.int</a:t>
            </a:r>
          </a:p>
        </p:txBody>
      </p:sp>
      <p:sp>
        <p:nvSpPr>
          <p:cNvPr id="4" name="Dreptunghi 3"/>
          <p:cNvSpPr/>
          <p:nvPr/>
        </p:nvSpPr>
        <p:spPr>
          <a:xfrm>
            <a:off x="748145" y="10972819"/>
            <a:ext cx="23632680" cy="2492990"/>
          </a:xfrm>
          <a:prstGeom prst="rect">
            <a:avLst/>
          </a:prstGeom>
        </p:spPr>
        <p:txBody>
          <a:bodyPr wrap="square">
            <a:spAutoFit/>
          </a:bodyPr>
          <a:lstStyle/>
          <a:p>
            <a:pPr algn="ctr"/>
            <a:r>
              <a:rPr lang="vi-VN" sz="3900" b="1" dirty="0" smtClean="0">
                <a:solidFill>
                  <a:schemeClr val="bg1"/>
                </a:solidFill>
              </a:rPr>
              <a:t>Material realizat cu sprijinul financiar al Mecanismului Financiar al SEE 2014 – 2021. Conținutul acestuia (text, fotografii, video) nu reflectă opinia oficială a Operatorului de Program, a Punctului Național de Contact sau a Oficiului Mecanismului Financiar. Informațiile și opiniile exprimate reprezintă responsabilitatea exclusivă </a:t>
            </a:r>
            <a:r>
              <a:rPr lang="vi-VN" sz="3900" b="1" smtClean="0">
                <a:solidFill>
                  <a:schemeClr val="bg1"/>
                </a:solidFill>
              </a:rPr>
              <a:t>a autorului/autorilor</a:t>
            </a:r>
            <a:endParaRPr lang="ro-RO" sz="3900" b="1" dirty="0">
              <a:solidFill>
                <a:schemeClr val="bg1"/>
              </a:solidFill>
            </a:endParaRPr>
          </a:p>
        </p:txBody>
      </p:sp>
    </p:spTree>
    <p:extLst>
      <p:ext uri="{BB962C8B-B14F-4D97-AF65-F5344CB8AC3E}">
        <p14:creationId xmlns:p14="http://schemas.microsoft.com/office/powerpoint/2010/main" xmlns="" val="179334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err="1" smtClean="0"/>
              <a:t>Participanți</a:t>
            </a:r>
            <a:r>
              <a:rPr lang="ro-RO" dirty="0" smtClean="0"/>
              <a:t>i… </a:t>
            </a:r>
            <a:endParaRPr lang="en-GB" dirty="0"/>
          </a:p>
        </p:txBody>
      </p:sp>
      <p:sp>
        <p:nvSpPr>
          <p:cNvPr id="3" name="Plassholder for innhold 2"/>
          <p:cNvSpPr>
            <a:spLocks noGrp="1"/>
          </p:cNvSpPr>
          <p:nvPr>
            <p:ph idx="1"/>
          </p:nvPr>
        </p:nvSpPr>
        <p:spPr>
          <a:xfrm>
            <a:off x="645460" y="1397221"/>
            <a:ext cx="22476632" cy="9187986"/>
          </a:xfrm>
        </p:spPr>
        <p:txBody>
          <a:bodyPr/>
          <a:lstStyle/>
          <a:p>
            <a:endParaRPr lang="ro-RO" sz="4000" dirty="0" smtClean="0"/>
          </a:p>
          <a:p>
            <a:endParaRPr lang="ro-RO" sz="4000" dirty="0"/>
          </a:p>
          <a:p>
            <a:r>
              <a:rPr lang="vi-VN" sz="4000" dirty="0" smtClean="0"/>
              <a:t>Prof</a:t>
            </a:r>
            <a:r>
              <a:rPr lang="vi-VN" sz="4000" dirty="0"/>
              <a:t>. Bogdan Bârzoi, inspector școlar general adjunct</a:t>
            </a:r>
          </a:p>
          <a:p>
            <a:r>
              <a:rPr lang="vi-VN" sz="4000" dirty="0"/>
              <a:t>Prof. Aura Țabără, inspector școlar</a:t>
            </a:r>
          </a:p>
          <a:p>
            <a:r>
              <a:rPr lang="vi-VN" sz="4000" dirty="0"/>
              <a:t>Prof. Alla Apopei, inspector școlar</a:t>
            </a:r>
          </a:p>
          <a:p>
            <a:r>
              <a:rPr lang="vi-VN" sz="4000" dirty="0"/>
              <a:t>Prof. Sabina Manea, inspector </a:t>
            </a:r>
            <a:r>
              <a:rPr lang="vi-VN" sz="4000" dirty="0" smtClean="0"/>
              <a:t>școlar</a:t>
            </a:r>
            <a:endParaRPr lang="ro-RO" sz="4000" dirty="0" smtClean="0"/>
          </a:p>
          <a:p>
            <a:r>
              <a:rPr lang="ro-RO" sz="4000" dirty="0" smtClean="0"/>
              <a:t>Prof. Cristinel </a:t>
            </a:r>
            <a:r>
              <a:rPr lang="ro-RO" sz="4000" dirty="0" err="1" smtClean="0"/>
              <a:t>Țîrcă</a:t>
            </a:r>
            <a:r>
              <a:rPr lang="ro-RO" sz="4000" dirty="0" smtClean="0"/>
              <a:t>, inspector școlar </a:t>
            </a:r>
          </a:p>
          <a:p>
            <a:endParaRPr lang="ro-RO" sz="4000" dirty="0"/>
          </a:p>
          <a:p>
            <a:endParaRPr lang="ro-RO" sz="4000" dirty="0" smtClean="0"/>
          </a:p>
          <a:p>
            <a:pPr marL="0" indent="0">
              <a:buNone/>
            </a:pPr>
            <a:r>
              <a:rPr lang="ro-RO" sz="4000" dirty="0" smtClean="0"/>
              <a:t>… o echipă în adevăratul sens al cuvântului</a:t>
            </a:r>
            <a:r>
              <a:rPr lang="ro-RO" sz="4000" dirty="0"/>
              <a:t>!</a:t>
            </a:r>
            <a:endParaRPr lang="vi-VN" sz="4000" dirty="0"/>
          </a:p>
          <a:p>
            <a:endParaRPr lang="en-GB"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562013" y="3266049"/>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
        <p:nvSpPr>
          <p:cNvPr id="4" name="Dreptunghi 3"/>
          <p:cNvSpPr/>
          <p:nvPr/>
        </p:nvSpPr>
        <p:spPr>
          <a:xfrm>
            <a:off x="2958353" y="10882718"/>
            <a:ext cx="18745199" cy="1882182"/>
          </a:xfrm>
          <a:prstGeom prst="rect">
            <a:avLst/>
          </a:prstGeom>
        </p:spPr>
        <p:txBody>
          <a:bodyPr wrap="square">
            <a:spAutoFit/>
          </a:bodyPr>
          <a:lstStyle/>
          <a:p>
            <a:pPr marL="914400" lvl="0" algn="ctr" fontAlgn="base">
              <a:spcBef>
                <a:spcPts val="1000"/>
              </a:spcBef>
            </a:pPr>
            <a:r>
              <a:rPr lang="en-US" b="1" dirty="0">
                <a:solidFill>
                  <a:srgbClr val="26282A"/>
                </a:solidFill>
                <a:latin typeface="Georgia"/>
              </a:rPr>
              <a:t>Working together for a </a:t>
            </a:r>
            <a:r>
              <a:rPr lang="en-US" b="1" dirty="0">
                <a:solidFill>
                  <a:srgbClr val="548235"/>
                </a:solidFill>
                <a:latin typeface="Georgia"/>
              </a:rPr>
              <a:t>green</a:t>
            </a:r>
            <a:r>
              <a:rPr lang="en-US" b="1" dirty="0">
                <a:solidFill>
                  <a:srgbClr val="26282A"/>
                </a:solidFill>
                <a:latin typeface="Georgia"/>
              </a:rPr>
              <a:t>, </a:t>
            </a:r>
            <a:r>
              <a:rPr lang="en-US" b="1" dirty="0">
                <a:solidFill>
                  <a:srgbClr val="C00000"/>
                </a:solidFill>
                <a:latin typeface="Georgia"/>
              </a:rPr>
              <a:t>competitive</a:t>
            </a:r>
            <a:r>
              <a:rPr lang="en-US" b="1" dirty="0">
                <a:solidFill>
                  <a:srgbClr val="26282A"/>
                </a:solidFill>
                <a:latin typeface="Georgia"/>
              </a:rPr>
              <a:t> and </a:t>
            </a:r>
            <a:r>
              <a:rPr lang="en-US" b="1" dirty="0">
                <a:solidFill>
                  <a:srgbClr val="04568B"/>
                </a:solidFill>
                <a:latin typeface="Georgia"/>
              </a:rPr>
              <a:t>inclusive</a:t>
            </a:r>
            <a:r>
              <a:rPr lang="en-US" b="1" dirty="0">
                <a:solidFill>
                  <a:srgbClr val="26282A"/>
                </a:solidFill>
                <a:latin typeface="Georgia"/>
              </a:rPr>
              <a:t> Europe</a:t>
            </a:r>
            <a:r>
              <a:rPr lang="en-US" dirty="0">
                <a:solidFill>
                  <a:srgbClr val="26282A"/>
                </a:solidFill>
                <a:latin typeface="old times"/>
              </a:rPr>
              <a:t/>
            </a:r>
            <a:br>
              <a:rPr lang="en-US" dirty="0">
                <a:solidFill>
                  <a:srgbClr val="26282A"/>
                </a:solidFill>
                <a:latin typeface="old times"/>
              </a:rPr>
            </a:br>
            <a:endParaRPr lang="en-US" dirty="0">
              <a:solidFill>
                <a:srgbClr val="26282A"/>
              </a:solidFill>
              <a:latin typeface="old times"/>
            </a:endParaRPr>
          </a:p>
          <a:p>
            <a:pPr marL="914400" lvl="0" algn="ctr" fontAlgn="base">
              <a:spcBef>
                <a:spcPts val="1000"/>
              </a:spcBef>
            </a:pPr>
            <a:r>
              <a:rPr lang="en-US" b="1" dirty="0">
                <a:solidFill>
                  <a:srgbClr val="FFC000"/>
                </a:solidFill>
                <a:latin typeface="Aharoni"/>
              </a:rPr>
              <a:t>SEE &amp; cha</a:t>
            </a:r>
            <a:r>
              <a:rPr lang="en-US" b="1" dirty="0">
                <a:solidFill>
                  <a:srgbClr val="FF0000"/>
                </a:solidFill>
                <a:latin typeface="Aharoni"/>
              </a:rPr>
              <a:t>(</a:t>
            </a:r>
            <a:r>
              <a:rPr lang="en-US" b="1" dirty="0" err="1">
                <a:solidFill>
                  <a:srgbClr val="FF0000"/>
                </a:solidFill>
                <a:latin typeface="Aharoni"/>
              </a:rPr>
              <a:t>llen</a:t>
            </a:r>
            <a:r>
              <a:rPr lang="en-US" b="1" dirty="0">
                <a:solidFill>
                  <a:srgbClr val="FF0000"/>
                </a:solidFill>
                <a:latin typeface="Aharoni"/>
              </a:rPr>
              <a:t>)</a:t>
            </a:r>
            <a:r>
              <a:rPr lang="en-US" b="1" dirty="0" err="1">
                <a:solidFill>
                  <a:srgbClr val="FFC000"/>
                </a:solidFill>
                <a:latin typeface="Aharoni"/>
              </a:rPr>
              <a:t>ge</a:t>
            </a:r>
            <a:endParaRPr lang="en-US" dirty="0">
              <a:solidFill>
                <a:srgbClr val="26282A"/>
              </a:solidFill>
              <a:latin typeface="old times"/>
            </a:endParaRPr>
          </a:p>
        </p:txBody>
      </p:sp>
    </p:spTree>
    <p:extLst>
      <p:ext uri="{BB962C8B-B14F-4D97-AF65-F5344CB8AC3E}">
        <p14:creationId xmlns:p14="http://schemas.microsoft.com/office/powerpoint/2010/main" xmlns="" val="3740482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1260386" y="128481"/>
            <a:ext cx="21861705" cy="2154436"/>
          </a:xfrm>
        </p:spPr>
        <p:txBody>
          <a:bodyPr/>
          <a:lstStyle/>
          <a:p>
            <a:r>
              <a:rPr lang="ro-RO" dirty="0" smtClean="0"/>
              <a:t>Ce am învățat alături de alți 20 de participanți din 4 țări europene – Germania, Spania, Italia și Suedia? </a:t>
            </a:r>
            <a:endParaRPr lang="fr-FR" dirty="0"/>
          </a:p>
        </p:txBody>
      </p:sp>
      <p:sp>
        <p:nvSpPr>
          <p:cNvPr id="6" name="Substituent conținut 5"/>
          <p:cNvSpPr>
            <a:spLocks noGrp="1"/>
          </p:cNvSpPr>
          <p:nvPr>
            <p:ph idx="1"/>
          </p:nvPr>
        </p:nvSpPr>
        <p:spPr>
          <a:xfrm>
            <a:off x="591672" y="1612373"/>
            <a:ext cx="23209622" cy="9187986"/>
          </a:xfrm>
        </p:spPr>
        <p:txBody>
          <a:bodyPr/>
          <a:lstStyle/>
          <a:p>
            <a:endParaRPr lang="en-US" sz="4000" dirty="0"/>
          </a:p>
          <a:p>
            <a:pPr algn="just">
              <a:buFont typeface="Wingdings" panose="05000000000000000000" pitchFamily="2" charset="2"/>
              <a:buChar char="§"/>
            </a:pPr>
            <a:r>
              <a:rPr lang="ro-RO" sz="4000" dirty="0" smtClean="0"/>
              <a:t>Modelele discutate și promovate în cadrul cursului au fost </a:t>
            </a:r>
            <a:r>
              <a:rPr lang="ro-RO" sz="4000" b="1" dirty="0" smtClean="0"/>
              <a:t>modelele de lucru în echipă</a:t>
            </a:r>
            <a:r>
              <a:rPr lang="ro-RO" sz="4000" dirty="0" smtClean="0"/>
              <a:t>, punându-se accent pe </a:t>
            </a:r>
            <a:r>
              <a:rPr lang="ro-RO" sz="4000" b="1" dirty="0" smtClean="0"/>
              <a:t>învățarea cooperativă</a:t>
            </a:r>
          </a:p>
          <a:p>
            <a:pPr algn="just">
              <a:buFont typeface="Wingdings" panose="05000000000000000000" pitchFamily="2" charset="2"/>
              <a:buChar char="§"/>
            </a:pPr>
            <a:r>
              <a:rPr lang="ro-RO" sz="4000" b="1" dirty="0" smtClean="0"/>
              <a:t>Activitățile practice </a:t>
            </a:r>
            <a:r>
              <a:rPr lang="ro-RO" sz="4000" dirty="0" smtClean="0"/>
              <a:t>au avut o pondere însemnată, iar în ultimele zile de curs au predominat în mod evident </a:t>
            </a:r>
          </a:p>
          <a:p>
            <a:pPr algn="just">
              <a:buFont typeface="Wingdings" panose="05000000000000000000" pitchFamily="2" charset="2"/>
              <a:buChar char="§"/>
            </a:pPr>
            <a:r>
              <a:rPr lang="ro-RO" sz="4000" dirty="0" smtClean="0"/>
              <a:t>Metoda de lucru cel mai des invocată a fost </a:t>
            </a:r>
            <a:r>
              <a:rPr lang="ro-RO" sz="4000" b="1" dirty="0" smtClean="0"/>
              <a:t>metoda </a:t>
            </a:r>
            <a:r>
              <a:rPr lang="ro-RO" sz="4000" b="1" dirty="0" err="1" smtClean="0"/>
              <a:t>Jigsaw</a:t>
            </a:r>
            <a:r>
              <a:rPr lang="ro-RO" sz="4000" dirty="0" smtClean="0"/>
              <a:t>, metodă ce pare optimă pentru integrarea elevilor care vin din culturi diferite, din țări diferite</a:t>
            </a:r>
            <a:endParaRPr lang="ro-RO" sz="4000" dirty="0"/>
          </a:p>
          <a:p>
            <a:pPr marL="0" indent="0">
              <a:buNone/>
            </a:pPr>
            <a:endParaRPr lang="ro-RO" dirty="0" smtClean="0"/>
          </a:p>
          <a:p>
            <a:pPr marL="0" indent="0">
              <a:buNone/>
            </a:pPr>
            <a:endParaRPr lang="fr-FR"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019364" y="6929583"/>
            <a:ext cx="10263001" cy="5772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4921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83870" y="478832"/>
            <a:ext cx="21861705" cy="1077218"/>
          </a:xfrm>
        </p:spPr>
        <p:txBody>
          <a:bodyPr/>
          <a:lstStyle/>
          <a:p>
            <a:r>
              <a:rPr lang="nn-NO" dirty="0"/>
              <a:t>Metoda Jigsaw în 5 pași</a:t>
            </a:r>
          </a:p>
        </p:txBody>
      </p:sp>
      <p:sp>
        <p:nvSpPr>
          <p:cNvPr id="6" name="Substituent conținut 5"/>
          <p:cNvSpPr>
            <a:spLocks noGrp="1"/>
          </p:cNvSpPr>
          <p:nvPr>
            <p:ph idx="1"/>
          </p:nvPr>
        </p:nvSpPr>
        <p:spPr>
          <a:xfrm>
            <a:off x="457200" y="1129554"/>
            <a:ext cx="23666824" cy="12100767"/>
          </a:xfrm>
        </p:spPr>
        <p:txBody>
          <a:bodyPr>
            <a:normAutofit/>
          </a:bodyPr>
          <a:lstStyle/>
          <a:p>
            <a:endParaRPr lang="en-US" sz="3200" dirty="0"/>
          </a:p>
          <a:p>
            <a:pPr marL="0" indent="0" algn="just">
              <a:buNone/>
            </a:pPr>
            <a:r>
              <a:rPr lang="vi-VN" sz="4000" b="1" dirty="0"/>
              <a:t>Pasul 1 : </a:t>
            </a:r>
            <a:r>
              <a:rPr lang="vi-VN" sz="4000" dirty="0"/>
              <a:t>după ce împarte textul de studiat în părţi cu o anumită semnificaţie logică şi „pune în temă” elevii, relativ la conţinutul de studiat, profesorul formează grupurile cooperative iniţiale (numite grupuri „originare” sau grupuri-„casă”). Mărimea fiecăru grup este egală cu numărul părţilor în care a fost fragmentat materialul de învăţat. Le distribuie materialul de lucru, adică textul de studiat. Fiecare fragment al textului poartă un număr de ordine ; elevii din grup, la fel. Fiecărui elev îi va reveni sarcina să studieze, fragmentul cu acelaşi număr cu el (elevul 1, fragmentul 1 ; elevul 2, fragmentul 2 etc.), deci să devină „expert” în conţinutul acelui fragment.</a:t>
            </a:r>
          </a:p>
          <a:p>
            <a:pPr marL="0" indent="0" algn="just">
              <a:buNone/>
            </a:pPr>
            <a:endParaRPr lang="vi-VN" sz="2000" dirty="0"/>
          </a:p>
          <a:p>
            <a:pPr marL="0" indent="0" algn="just">
              <a:buNone/>
            </a:pPr>
            <a:r>
              <a:rPr lang="vi-VN" sz="4000" b="1" dirty="0"/>
              <a:t>Pasul 2 : </a:t>
            </a:r>
            <a:r>
              <a:rPr lang="vi-VN" sz="4000" dirty="0"/>
              <a:t>se face lectura individuală, fiecare elev străduindu-se să reţină fragment. care îi revine în sarcină.</a:t>
            </a:r>
          </a:p>
          <a:p>
            <a:pPr marL="0" indent="0" algn="just">
              <a:buNone/>
            </a:pPr>
            <a:endParaRPr lang="vi-VN" sz="4000" dirty="0"/>
          </a:p>
          <a:p>
            <a:pPr marL="0" indent="0">
              <a:buNone/>
            </a:pPr>
            <a:endParaRPr lang="ro-RO" dirty="0" smtClean="0"/>
          </a:p>
          <a:p>
            <a:pPr marL="0"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05364" y="8020592"/>
            <a:ext cx="4571999" cy="4716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6881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83870" y="613302"/>
            <a:ext cx="21861705" cy="1077218"/>
          </a:xfrm>
        </p:spPr>
        <p:txBody>
          <a:bodyPr/>
          <a:lstStyle/>
          <a:p>
            <a:r>
              <a:rPr lang="nn-NO" dirty="0"/>
              <a:t>Metoda Jigsaw în 5 pași</a:t>
            </a:r>
          </a:p>
        </p:txBody>
      </p:sp>
      <p:sp>
        <p:nvSpPr>
          <p:cNvPr id="6" name="Substituent conținut 5"/>
          <p:cNvSpPr>
            <a:spLocks noGrp="1"/>
          </p:cNvSpPr>
          <p:nvPr>
            <p:ph idx="1"/>
          </p:nvPr>
        </p:nvSpPr>
        <p:spPr>
          <a:xfrm>
            <a:off x="457200" y="779932"/>
            <a:ext cx="23666824" cy="12100767"/>
          </a:xfrm>
        </p:spPr>
        <p:txBody>
          <a:bodyPr>
            <a:normAutofit/>
          </a:bodyPr>
          <a:lstStyle/>
          <a:p>
            <a:endParaRPr lang="en-US" sz="3200" dirty="0"/>
          </a:p>
          <a:p>
            <a:pPr marL="0" indent="0" algn="just">
              <a:buNone/>
            </a:pPr>
            <a:endParaRPr lang="vi-VN" sz="1000" dirty="0"/>
          </a:p>
          <a:p>
            <a:pPr marL="0" indent="0" algn="just">
              <a:buNone/>
            </a:pPr>
            <a:r>
              <a:rPr lang="vi-VN" sz="4000" b="1" dirty="0"/>
              <a:t>Pasul 3: </a:t>
            </a:r>
            <a:r>
              <a:rPr lang="vi-VN" sz="4000" dirty="0"/>
              <a:t>se reunesc experţii care poartă acelaşi număr (1 cu 1, 2 cu 2 etc.), pentru consultare reciprocă şi aprofundare, în vederea predării care va urma; citesc materialul împreună, gândesc modalităţi eficiente de predare a materialului şi modalităţi de verifica înţelegerea materialului de către colegii din grupul cooperativ.</a:t>
            </a:r>
          </a:p>
          <a:p>
            <a:pPr marL="0" indent="0" algn="just">
              <a:buNone/>
            </a:pPr>
            <a:endParaRPr lang="vi-VN" sz="2000" dirty="0"/>
          </a:p>
          <a:p>
            <a:pPr marL="0" indent="0" algn="just">
              <a:buNone/>
            </a:pPr>
            <a:r>
              <a:rPr lang="vi-VN" sz="4000" b="1" dirty="0"/>
              <a:t>Pasul 4 </a:t>
            </a:r>
            <a:r>
              <a:rPr lang="vi-VN" sz="4000" dirty="0"/>
              <a:t>: elevii se întorc în grupurile originare (iniţiale sau grupurile „casă”) pentru a preda şi a verifica. Fiecare îşi va prezenta partea sa ( 1,2 etc.) în </a:t>
            </a:r>
            <a:r>
              <a:rPr lang="ro-RO" sz="4000" dirty="0" smtClean="0"/>
              <a:t>f</a:t>
            </a:r>
            <a:r>
              <a:rPr lang="ro-RO" sz="4000" dirty="0"/>
              <a:t>a</a:t>
            </a:r>
            <a:r>
              <a:rPr lang="vi-VN" sz="4000" dirty="0" smtClean="0"/>
              <a:t>ţa </a:t>
            </a:r>
            <a:r>
              <a:rPr lang="vi-VN" sz="4000" dirty="0"/>
              <a:t>celorlalţi membri. Obiectivul echipei este ca toţi membrii să înveţe tot materialul prezentat.</a:t>
            </a:r>
          </a:p>
          <a:p>
            <a:pPr marL="0" indent="0" algn="just">
              <a:buNone/>
            </a:pPr>
            <a:endParaRPr lang="vi-VN" sz="2000" dirty="0"/>
          </a:p>
          <a:p>
            <a:pPr marL="0" indent="0" algn="just">
              <a:buNone/>
            </a:pPr>
            <a:r>
              <a:rPr lang="vi-VN" sz="4000" b="1" dirty="0"/>
              <a:t> </a:t>
            </a:r>
            <a:r>
              <a:rPr lang="vi-VN" sz="4000" b="1" dirty="0" smtClean="0"/>
              <a:t>Pasul </a:t>
            </a:r>
            <a:r>
              <a:rPr lang="vi-VN" sz="4000" b="1" dirty="0"/>
              <a:t>5 </a:t>
            </a:r>
            <a:r>
              <a:rPr lang="vi-VN" sz="4000" dirty="0"/>
              <a:t>: evaluarea procesului de </a:t>
            </a:r>
            <a:r>
              <a:rPr lang="vi-VN" sz="4000" dirty="0" smtClean="0"/>
              <a:t>învățar</a:t>
            </a:r>
            <a:r>
              <a:rPr lang="ro-RO" sz="4000" dirty="0" smtClean="0"/>
              <a:t>e – se </a:t>
            </a:r>
            <a:r>
              <a:rPr lang="vi-VN" sz="4000" dirty="0" smtClean="0"/>
              <a:t>evidențiază</a:t>
            </a:r>
            <a:r>
              <a:rPr lang="vi-VN" sz="4000" dirty="0"/>
              <a:t>, pe de o parte, abilitatea individuală de redare a conținuturilor de către membrii echipei, pe de altă parte, responsabilitatea grupurilor față de însușirea întregului material de către toți membrii</a:t>
            </a:r>
            <a:r>
              <a:rPr lang="vi-VN" sz="4000" dirty="0" smtClean="0"/>
              <a:t>.</a:t>
            </a:r>
            <a:r>
              <a:rPr lang="ro-RO" sz="4000" dirty="0" smtClean="0"/>
              <a:t> </a:t>
            </a:r>
            <a:r>
              <a:rPr lang="vi-VN" sz="4000" dirty="0" smtClean="0"/>
              <a:t>(</a:t>
            </a:r>
            <a:r>
              <a:rPr lang="vi-VN" sz="4000" dirty="0"/>
              <a:t>Moise Constantin , Seghedin </a:t>
            </a:r>
            <a:r>
              <a:rPr lang="vi-VN" sz="4000" dirty="0" smtClean="0"/>
              <a:t>Elena, 2009, </a:t>
            </a:r>
            <a:r>
              <a:rPr lang="vi-VN" sz="4000" dirty="0"/>
              <a:t>p. 384 )</a:t>
            </a:r>
          </a:p>
          <a:p>
            <a:pPr marL="0" indent="0">
              <a:buNone/>
            </a:pPr>
            <a:endParaRPr lang="ro-RO" dirty="0" smtClean="0"/>
          </a:p>
          <a:p>
            <a:pPr marL="0" indent="0">
              <a:buNone/>
            </a:pPr>
            <a:endParaRPr lang="fr-FR"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251576" y="10174473"/>
            <a:ext cx="4574822" cy="2573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525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De ce metoda </a:t>
            </a:r>
            <a:r>
              <a:rPr lang="ro-RO" dirty="0" err="1" smtClean="0"/>
              <a:t>Jigsaw</a:t>
            </a:r>
            <a:r>
              <a:rPr lang="ro-RO" dirty="0" smtClean="0"/>
              <a:t>?</a:t>
            </a:r>
            <a:endParaRPr lang="fr-FR" dirty="0"/>
          </a:p>
        </p:txBody>
      </p:sp>
      <p:sp>
        <p:nvSpPr>
          <p:cNvPr id="3" name="Substituent conținut 2"/>
          <p:cNvSpPr>
            <a:spLocks noGrp="1"/>
          </p:cNvSpPr>
          <p:nvPr>
            <p:ph idx="1"/>
          </p:nvPr>
        </p:nvSpPr>
        <p:spPr>
          <a:xfrm>
            <a:off x="430306" y="2528047"/>
            <a:ext cx="23424775" cy="9751482"/>
          </a:xfrm>
        </p:spPr>
        <p:txBody>
          <a:bodyPr>
            <a:noAutofit/>
          </a:bodyPr>
          <a:lstStyle/>
          <a:p>
            <a:pPr algn="just">
              <a:lnSpc>
                <a:spcPct val="150000"/>
              </a:lnSpc>
            </a:pPr>
            <a:r>
              <a:rPr lang="vi-VN" sz="4000" dirty="0"/>
              <a:t>Utilizarea la clasă a acestei metode poartă întreaga gamă de avantaje ale </a:t>
            </a:r>
            <a:r>
              <a:rPr lang="vi-VN" sz="4000" b="1" dirty="0"/>
              <a:t>învăţării prin </a:t>
            </a:r>
            <a:r>
              <a:rPr lang="vi-VN" sz="4000" b="1" dirty="0" smtClean="0"/>
              <a:t>cooperare</a:t>
            </a:r>
            <a:r>
              <a:rPr lang="ro-RO" sz="4000" dirty="0" smtClean="0"/>
              <a:t>:</a:t>
            </a:r>
          </a:p>
          <a:p>
            <a:pPr lvl="1" algn="just">
              <a:lnSpc>
                <a:spcPct val="150000"/>
              </a:lnSpc>
            </a:pPr>
            <a:r>
              <a:rPr lang="vi-VN" sz="4000" dirty="0" smtClean="0"/>
              <a:t>răspunderea </a:t>
            </a:r>
            <a:r>
              <a:rPr lang="vi-VN" sz="4000" dirty="0"/>
              <a:t>individuală faţă de </a:t>
            </a:r>
            <a:r>
              <a:rPr lang="vi-VN" sz="4000" dirty="0" smtClean="0"/>
              <a:t>învăţare</a:t>
            </a:r>
            <a:endParaRPr lang="ro-RO" sz="4000" dirty="0" smtClean="0"/>
          </a:p>
          <a:p>
            <a:pPr lvl="1" algn="just">
              <a:lnSpc>
                <a:spcPct val="150000"/>
              </a:lnSpc>
            </a:pPr>
            <a:r>
              <a:rPr lang="vi-VN" sz="4000" dirty="0" smtClean="0"/>
              <a:t>exersarea </a:t>
            </a:r>
            <a:r>
              <a:rPr lang="vi-VN" sz="4000" dirty="0"/>
              <a:t>unor </a:t>
            </a:r>
            <a:r>
              <a:rPr lang="vi-VN" sz="4000" dirty="0" smtClean="0"/>
              <a:t>roluri</a:t>
            </a:r>
            <a:endParaRPr lang="ro-RO" sz="4000" dirty="0" smtClean="0"/>
          </a:p>
          <a:p>
            <a:pPr lvl="1" algn="just">
              <a:lnSpc>
                <a:spcPct val="150000"/>
              </a:lnSpc>
            </a:pPr>
            <a:r>
              <a:rPr lang="vi-VN" sz="4000" dirty="0" smtClean="0"/>
              <a:t>comunicarea </a:t>
            </a:r>
            <a:r>
              <a:rPr lang="vi-VN" sz="4000" dirty="0"/>
              <a:t>directă între </a:t>
            </a:r>
            <a:r>
              <a:rPr lang="vi-VN" sz="4000" dirty="0" smtClean="0"/>
              <a:t>elevi</a:t>
            </a:r>
            <a:endParaRPr lang="ro-RO" sz="4000" dirty="0" smtClean="0"/>
          </a:p>
          <a:p>
            <a:pPr lvl="1" algn="just">
              <a:lnSpc>
                <a:spcPct val="150000"/>
              </a:lnSpc>
            </a:pPr>
            <a:r>
              <a:rPr lang="vi-VN" sz="4000" dirty="0" smtClean="0"/>
              <a:t>formarea </a:t>
            </a:r>
            <a:r>
              <a:rPr lang="vi-VN" sz="4000" dirty="0"/>
              <a:t>capacităţii de a formula şi a adresa </a:t>
            </a:r>
            <a:r>
              <a:rPr lang="vi-VN" sz="4000" dirty="0" smtClean="0"/>
              <a:t>întrebări</a:t>
            </a:r>
            <a:endParaRPr lang="ro-RO" sz="4000" dirty="0" smtClean="0"/>
          </a:p>
          <a:p>
            <a:pPr lvl="1" algn="just">
              <a:lnSpc>
                <a:spcPct val="150000"/>
              </a:lnSpc>
            </a:pPr>
            <a:r>
              <a:rPr lang="vi-VN" sz="4000" dirty="0" smtClean="0"/>
              <a:t>respectul </a:t>
            </a:r>
            <a:r>
              <a:rPr lang="vi-VN" sz="4000" dirty="0"/>
              <a:t>față de capacitățile intelectuale ale celorlalţi etc</a:t>
            </a:r>
            <a:r>
              <a:rPr lang="vi-VN" sz="4000" dirty="0" smtClean="0"/>
              <a:t>. </a:t>
            </a:r>
            <a:endParaRPr lang="ro-RO" sz="4000" dirty="0" smtClean="0"/>
          </a:p>
          <a:p>
            <a:pPr algn="just">
              <a:lnSpc>
                <a:spcPct val="150000"/>
              </a:lnSpc>
            </a:pPr>
            <a:r>
              <a:rPr lang="vi-VN" sz="4000" dirty="0" smtClean="0"/>
              <a:t>Trebuie </a:t>
            </a:r>
            <a:r>
              <a:rPr lang="vi-VN" sz="4000" dirty="0"/>
              <a:t>precizat şi faptul că, în urma exersării rolurilor distribuite într-un grup, elevii devin tot mai eficienţi în această </a:t>
            </a:r>
            <a:r>
              <a:rPr lang="vi-VN" sz="4000" b="1" dirty="0"/>
              <a:t>activitate de interînvăţare</a:t>
            </a:r>
            <a:r>
              <a:rPr lang="vi-VN" sz="4000" dirty="0"/>
              <a:t>, astfel că elementul timp (considerat adesea de către profesori un </a:t>
            </a:r>
            <a:r>
              <a:rPr lang="vi-VN" sz="4000" dirty="0" smtClean="0"/>
              <a:t>dezavantaj) </a:t>
            </a:r>
            <a:r>
              <a:rPr lang="vi-VN" sz="4000" dirty="0"/>
              <a:t>devine tot mai bine valorificat. (Moise </a:t>
            </a:r>
            <a:r>
              <a:rPr lang="vi-VN" sz="4000" dirty="0" smtClean="0"/>
              <a:t>Constantin, </a:t>
            </a:r>
            <a:r>
              <a:rPr lang="vi-VN" sz="4000" dirty="0"/>
              <a:t>Seghedin </a:t>
            </a:r>
            <a:r>
              <a:rPr lang="vi-VN" sz="4000" dirty="0" smtClean="0"/>
              <a:t>Elena, 2009, </a:t>
            </a:r>
            <a:r>
              <a:rPr lang="vi-VN" sz="4000" dirty="0"/>
              <a:t>p. 385 )</a:t>
            </a:r>
            <a:endParaRPr lang="fr-FR" sz="4000" dirty="0"/>
          </a:p>
        </p:txBody>
      </p:sp>
    </p:spTree>
    <p:extLst>
      <p:ext uri="{BB962C8B-B14F-4D97-AF65-F5344CB8AC3E}">
        <p14:creationId xmlns:p14="http://schemas.microsoft.com/office/powerpoint/2010/main" xmlns="" val="423745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0386" y="640196"/>
            <a:ext cx="21861705" cy="1077218"/>
          </a:xfrm>
        </p:spPr>
        <p:txBody>
          <a:bodyPr/>
          <a:lstStyle/>
          <a:p>
            <a:r>
              <a:rPr lang="ro-RO" dirty="0" smtClean="0"/>
              <a:t>Ce am învățat?</a:t>
            </a:r>
            <a:endParaRPr lang="en-GB" dirty="0"/>
          </a:p>
        </p:txBody>
      </p:sp>
      <p:sp>
        <p:nvSpPr>
          <p:cNvPr id="3" name="Plassholder for innhold 2"/>
          <p:cNvSpPr>
            <a:spLocks noGrp="1"/>
          </p:cNvSpPr>
          <p:nvPr>
            <p:ph idx="1"/>
          </p:nvPr>
        </p:nvSpPr>
        <p:spPr>
          <a:xfrm>
            <a:off x="403412" y="1963271"/>
            <a:ext cx="22718679" cy="10999693"/>
          </a:xfrm>
        </p:spPr>
        <p:txBody>
          <a:bodyPr>
            <a:normAutofit fontScale="92500" lnSpcReduction="20000"/>
          </a:bodyPr>
          <a:lstStyle/>
          <a:p>
            <a:pPr marL="342900" lvl="0" indent="-342900" defTabSz="914400">
              <a:spcBef>
                <a:spcPct val="20000"/>
              </a:spcBef>
            </a:pPr>
            <a:r>
              <a:rPr lang="ro-RO" sz="4300" dirty="0" smtClean="0">
                <a:solidFill>
                  <a:schemeClr val="tx1"/>
                </a:solidFill>
                <a:latin typeface="+mj-lt"/>
              </a:rPr>
              <a:t>Despre ICI </a:t>
            </a:r>
            <a:r>
              <a:rPr lang="ro-RO" sz="4300" dirty="0">
                <a:solidFill>
                  <a:schemeClr val="tx1"/>
                </a:solidFill>
                <a:latin typeface="+mj-lt"/>
              </a:rPr>
              <a:t>- </a:t>
            </a:r>
            <a:r>
              <a:rPr lang="ro-RO" sz="4300" dirty="0">
                <a:solidFill>
                  <a:schemeClr val="tx1"/>
                </a:solidFill>
                <a:latin typeface="+mj-lt"/>
                <a:hlinkClick r:id="rId2"/>
              </a:rPr>
              <a:t>http://</a:t>
            </a:r>
            <a:r>
              <a:rPr lang="ro-RO" sz="4300" dirty="0" smtClean="0">
                <a:solidFill>
                  <a:schemeClr val="tx1"/>
                </a:solidFill>
                <a:latin typeface="+mj-lt"/>
                <a:hlinkClick r:id="rId2"/>
              </a:rPr>
              <a:t>www.ici.is/en</a:t>
            </a:r>
            <a:r>
              <a:rPr lang="ro-RO" sz="4300" dirty="0" smtClean="0">
                <a:solidFill>
                  <a:schemeClr val="tx1"/>
                </a:solidFill>
                <a:latin typeface="+mj-lt"/>
              </a:rPr>
              <a:t> </a:t>
            </a:r>
            <a:endParaRPr lang="ro-RO" sz="4300" dirty="0">
              <a:solidFill>
                <a:schemeClr val="tx1"/>
              </a:solidFill>
              <a:latin typeface="+mj-lt"/>
            </a:endParaRPr>
          </a:p>
          <a:p>
            <a:pPr marL="342900" lvl="0" indent="-342900" defTabSz="914400">
              <a:spcBef>
                <a:spcPct val="20000"/>
              </a:spcBef>
              <a:buNone/>
            </a:pPr>
            <a:endParaRPr lang="ro-RO" sz="4300" dirty="0">
              <a:solidFill>
                <a:schemeClr val="tx1"/>
              </a:solidFill>
              <a:latin typeface="+mj-lt"/>
            </a:endParaRPr>
          </a:p>
          <a:p>
            <a:pPr marL="342900" lvl="0" indent="-342900" algn="just" defTabSz="914400">
              <a:spcBef>
                <a:spcPct val="20000"/>
              </a:spcBef>
            </a:pPr>
            <a:r>
              <a:rPr lang="ro-RO" sz="4300" dirty="0">
                <a:solidFill>
                  <a:schemeClr val="tx1"/>
                </a:solidFill>
                <a:latin typeface="+mj-lt"/>
              </a:rPr>
              <a:t>Cum obținem o atmosferă de lucru pozitivă în </a:t>
            </a:r>
            <a:r>
              <a:rPr lang="ro-RO" sz="4300" dirty="0" smtClean="0">
                <a:solidFill>
                  <a:schemeClr val="tx1"/>
                </a:solidFill>
                <a:latin typeface="+mj-lt"/>
              </a:rPr>
              <a:t>clasă</a:t>
            </a:r>
          </a:p>
          <a:p>
            <a:pPr marL="1028700" lvl="1" indent="-571500" algn="just" defTabSz="914400">
              <a:spcBef>
                <a:spcPct val="20000"/>
              </a:spcBef>
              <a:buFont typeface="Wingdings" panose="05000000000000000000" pitchFamily="2" charset="2"/>
              <a:buChar char="ü"/>
            </a:pPr>
            <a:r>
              <a:rPr lang="ro-RO" sz="4300" dirty="0" smtClean="0">
                <a:solidFill>
                  <a:schemeClr val="tx1"/>
                </a:solidFill>
                <a:latin typeface="+mj-lt"/>
              </a:rPr>
              <a:t>Atmosfera de lucru este la fel de importantă precum conținutul învățării</a:t>
            </a:r>
          </a:p>
          <a:p>
            <a:pPr marL="1028700" lvl="1" indent="-571500" algn="just" defTabSz="914400">
              <a:spcBef>
                <a:spcPct val="20000"/>
              </a:spcBef>
              <a:buFont typeface="Wingdings" panose="05000000000000000000" pitchFamily="2" charset="2"/>
              <a:buChar char="ü"/>
            </a:pPr>
            <a:r>
              <a:rPr lang="ro-RO" sz="4300" dirty="0" smtClean="0">
                <a:solidFill>
                  <a:schemeClr val="tx1"/>
                </a:solidFill>
                <a:latin typeface="+mj-lt"/>
              </a:rPr>
              <a:t>Toți </a:t>
            </a:r>
            <a:r>
              <a:rPr lang="ro-RO" sz="4300" dirty="0">
                <a:solidFill>
                  <a:schemeClr val="tx1"/>
                </a:solidFill>
                <a:latin typeface="+mj-lt"/>
              </a:rPr>
              <a:t>elevii trebuie să fie implicați, puși în valoare și respectați</a:t>
            </a:r>
          </a:p>
          <a:p>
            <a:pPr marL="1028700" lvl="1" indent="-571500" algn="just" defTabSz="914400">
              <a:spcBef>
                <a:spcPct val="20000"/>
              </a:spcBef>
              <a:buFont typeface="Wingdings" panose="05000000000000000000" pitchFamily="2" charset="2"/>
              <a:buChar char="ü"/>
            </a:pPr>
            <a:r>
              <a:rPr lang="ro-RO" sz="4300" dirty="0">
                <a:solidFill>
                  <a:schemeClr val="tx1"/>
                </a:solidFill>
                <a:latin typeface="+mj-lt"/>
              </a:rPr>
              <a:t>Greșelile sunt văzute drept o modalitate pozitivă de învățare</a:t>
            </a:r>
          </a:p>
          <a:p>
            <a:pPr marL="0" indent="0">
              <a:buNone/>
            </a:pPr>
            <a:endParaRPr lang="ro-RO" sz="4300" dirty="0" smtClean="0">
              <a:solidFill>
                <a:schemeClr val="tx1"/>
              </a:solidFill>
              <a:latin typeface="+mj-lt"/>
            </a:endParaRPr>
          </a:p>
          <a:p>
            <a:pPr>
              <a:buFont typeface="Wingdings" panose="05000000000000000000" pitchFamily="2" charset="2"/>
              <a:buChar char="§"/>
            </a:pPr>
            <a:r>
              <a:rPr lang="it-IT" sz="4300" dirty="0">
                <a:solidFill>
                  <a:schemeClr val="tx1"/>
                </a:solidFill>
                <a:latin typeface="+mj-lt"/>
              </a:rPr>
              <a:t>Caracteristici ale unei atmosfere pozitive de lucru în </a:t>
            </a:r>
            <a:r>
              <a:rPr lang="it-IT" sz="4300" dirty="0" smtClean="0">
                <a:solidFill>
                  <a:schemeClr val="tx1"/>
                </a:solidFill>
                <a:latin typeface="+mj-lt"/>
              </a:rPr>
              <a:t>clasă</a:t>
            </a:r>
            <a:endParaRPr lang="ro-RO" sz="4300" dirty="0" smtClean="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Respectul</a:t>
            </a:r>
            <a:endParaRPr lang="en-GB" sz="4300" dirty="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Încrederea</a:t>
            </a:r>
            <a:r>
              <a:rPr lang="en-GB" sz="4300" dirty="0">
                <a:solidFill>
                  <a:schemeClr val="tx1"/>
                </a:solidFill>
                <a:latin typeface="+mj-lt"/>
              </a:rPr>
              <a:t>/</a:t>
            </a:r>
            <a:r>
              <a:rPr lang="en-GB" sz="4300" dirty="0" err="1">
                <a:solidFill>
                  <a:schemeClr val="tx1"/>
                </a:solidFill>
                <a:latin typeface="+mj-lt"/>
              </a:rPr>
              <a:t>siguranța</a:t>
            </a:r>
            <a:endParaRPr lang="en-GB" sz="4300" dirty="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Interacțiunea</a:t>
            </a:r>
            <a:endParaRPr lang="en-GB" sz="4300" dirty="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Cooperarea</a:t>
            </a:r>
            <a:endParaRPr lang="en-GB" sz="4300" dirty="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Amuzamentul</a:t>
            </a:r>
            <a:endParaRPr lang="en-GB" sz="4300" dirty="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Prietenia</a:t>
            </a:r>
            <a:endParaRPr lang="en-GB" sz="4300" dirty="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Deschiderea</a:t>
            </a:r>
            <a:endParaRPr lang="en-GB" sz="4300" dirty="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Sarcini</a:t>
            </a:r>
            <a:r>
              <a:rPr lang="en-GB" sz="4300" dirty="0">
                <a:solidFill>
                  <a:schemeClr val="tx1"/>
                </a:solidFill>
                <a:latin typeface="+mj-lt"/>
              </a:rPr>
              <a:t> de </a:t>
            </a:r>
            <a:r>
              <a:rPr lang="en-GB" sz="4300" dirty="0" err="1">
                <a:solidFill>
                  <a:schemeClr val="tx1"/>
                </a:solidFill>
                <a:latin typeface="+mj-lt"/>
              </a:rPr>
              <a:t>lucru</a:t>
            </a:r>
            <a:r>
              <a:rPr lang="en-GB" sz="4300" dirty="0">
                <a:solidFill>
                  <a:schemeClr val="tx1"/>
                </a:solidFill>
                <a:latin typeface="+mj-lt"/>
              </a:rPr>
              <a:t> </a:t>
            </a:r>
            <a:r>
              <a:rPr lang="en-GB" sz="4300" dirty="0" err="1">
                <a:solidFill>
                  <a:schemeClr val="tx1"/>
                </a:solidFill>
                <a:latin typeface="+mj-lt"/>
              </a:rPr>
              <a:t>atractive</a:t>
            </a:r>
            <a:r>
              <a:rPr lang="en-GB" sz="4300" dirty="0">
                <a:solidFill>
                  <a:schemeClr val="tx1"/>
                </a:solidFill>
                <a:latin typeface="+mj-lt"/>
              </a:rPr>
              <a:t>, </a:t>
            </a:r>
            <a:r>
              <a:rPr lang="en-GB" sz="4300" dirty="0" err="1">
                <a:solidFill>
                  <a:schemeClr val="tx1"/>
                </a:solidFill>
                <a:latin typeface="+mj-lt"/>
              </a:rPr>
              <a:t>provocatoare</a:t>
            </a:r>
            <a:endParaRPr lang="en-GB" sz="4300" dirty="0">
              <a:solidFill>
                <a:schemeClr val="tx1"/>
              </a:solidFill>
              <a:latin typeface="+mj-lt"/>
            </a:endParaRPr>
          </a:p>
          <a:p>
            <a:pPr lvl="1">
              <a:buFont typeface="Wingdings" panose="05000000000000000000" pitchFamily="2" charset="2"/>
              <a:buChar char="ü"/>
            </a:pPr>
            <a:r>
              <a:rPr lang="en-GB" sz="4300" dirty="0" err="1">
                <a:solidFill>
                  <a:schemeClr val="tx1"/>
                </a:solidFill>
                <a:latin typeface="+mj-lt"/>
              </a:rPr>
              <a:t>Zâmbetul</a:t>
            </a:r>
            <a:endParaRPr lang="en-GB" sz="4300" dirty="0">
              <a:solidFill>
                <a:schemeClr val="tx1"/>
              </a:solidFill>
              <a:latin typeface="+mj-lt"/>
            </a:endParaRPr>
          </a:p>
          <a:p>
            <a:pPr marL="0" indent="0">
              <a:buNone/>
            </a:pPr>
            <a:endParaRPr lang="en-GB" dirty="0"/>
          </a:p>
        </p:txBody>
      </p:sp>
      <p:pic>
        <p:nvPicPr>
          <p:cNvPr id="3074" name="Picture 2" descr="C:\Users\admin\Desktop\image1.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70006" y="5639043"/>
            <a:ext cx="9596812" cy="7197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35624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p:cNvSpPr>
            <a:spLocks noGrp="1"/>
          </p:cNvSpPr>
          <p:nvPr>
            <p:ph type="title"/>
          </p:nvPr>
        </p:nvSpPr>
        <p:spPr/>
        <p:txBody>
          <a:bodyPr/>
          <a:lstStyle/>
          <a:p>
            <a:r>
              <a:rPr lang="vi-VN" dirty="0"/>
              <a:t>Ce am învățat?</a:t>
            </a:r>
            <a:endParaRPr lang="fr-FR" dirty="0"/>
          </a:p>
        </p:txBody>
      </p:sp>
      <p:sp>
        <p:nvSpPr>
          <p:cNvPr id="4" name="Plassholder for innhold 3"/>
          <p:cNvSpPr>
            <a:spLocks noGrp="1"/>
          </p:cNvSpPr>
          <p:nvPr>
            <p:ph idx="1"/>
          </p:nvPr>
        </p:nvSpPr>
        <p:spPr>
          <a:xfrm>
            <a:off x="1260386" y="2661239"/>
            <a:ext cx="21861705" cy="9187986"/>
          </a:xfrm>
        </p:spPr>
        <p:txBody>
          <a:bodyPr/>
          <a:lstStyle/>
          <a:p>
            <a:pPr marL="342900" lvl="0" indent="-342900" defTabSz="914400">
              <a:lnSpc>
                <a:spcPct val="150000"/>
              </a:lnSpc>
              <a:spcBef>
                <a:spcPct val="20000"/>
              </a:spcBef>
            </a:pPr>
            <a:r>
              <a:rPr lang="ro-RO" sz="4000" dirty="0">
                <a:solidFill>
                  <a:prstClr val="black"/>
                </a:solidFill>
                <a:latin typeface="+mj-lt"/>
              </a:rPr>
              <a:t>Ce putem face pentru a ameliora atmosfera de lucru din </a:t>
            </a:r>
            <a:r>
              <a:rPr lang="ro-RO" sz="4000" dirty="0" smtClean="0">
                <a:solidFill>
                  <a:prstClr val="black"/>
                </a:solidFill>
                <a:latin typeface="+mj-lt"/>
              </a:rPr>
              <a:t>clasă</a:t>
            </a:r>
            <a:endParaRPr lang="ro-RO" sz="4000" dirty="0">
              <a:solidFill>
                <a:prstClr val="black"/>
              </a:solidFill>
              <a:latin typeface="+mj-lt"/>
            </a:endParaRPr>
          </a:p>
          <a:p>
            <a:pPr marL="1028700" lvl="1" indent="-571500" defTabSz="914400">
              <a:lnSpc>
                <a:spcPct val="150000"/>
              </a:lnSpc>
              <a:spcBef>
                <a:spcPct val="20000"/>
              </a:spcBef>
              <a:buFont typeface="Wingdings" panose="05000000000000000000" pitchFamily="2" charset="2"/>
              <a:buChar char="ü"/>
            </a:pPr>
            <a:r>
              <a:rPr lang="ro-RO" sz="4000" dirty="0">
                <a:solidFill>
                  <a:prstClr val="black"/>
                </a:solidFill>
                <a:latin typeface="+mj-lt"/>
              </a:rPr>
              <a:t>Rolul exemplului personal</a:t>
            </a:r>
          </a:p>
          <a:p>
            <a:pPr marL="1028700" lvl="1" indent="-571500" defTabSz="914400">
              <a:lnSpc>
                <a:spcPct val="150000"/>
              </a:lnSpc>
              <a:spcBef>
                <a:spcPct val="20000"/>
              </a:spcBef>
              <a:buFont typeface="Wingdings" panose="05000000000000000000" pitchFamily="2" charset="2"/>
              <a:buChar char="ü"/>
            </a:pPr>
            <a:r>
              <a:rPr lang="ro-RO" sz="4000" dirty="0">
                <a:solidFill>
                  <a:prstClr val="black"/>
                </a:solidFill>
                <a:latin typeface="+mj-lt"/>
              </a:rPr>
              <a:t>Discuții cu elevii despre importanța unei atmosfere pozitive în clasă</a:t>
            </a:r>
          </a:p>
          <a:p>
            <a:pPr marL="1028700" lvl="1" indent="-571500" defTabSz="914400">
              <a:lnSpc>
                <a:spcPct val="150000"/>
              </a:lnSpc>
              <a:spcBef>
                <a:spcPct val="20000"/>
              </a:spcBef>
              <a:buFont typeface="Wingdings" panose="05000000000000000000" pitchFamily="2" charset="2"/>
              <a:buChar char="ü"/>
            </a:pPr>
            <a:r>
              <a:rPr lang="ro-RO" sz="4000" dirty="0" err="1">
                <a:solidFill>
                  <a:prstClr val="black"/>
                </a:solidFill>
                <a:latin typeface="+mj-lt"/>
              </a:rPr>
              <a:t>Intercunoașterea</a:t>
            </a:r>
            <a:endParaRPr lang="ro-RO" sz="4000" dirty="0">
              <a:solidFill>
                <a:prstClr val="black"/>
              </a:solidFill>
              <a:latin typeface="+mj-lt"/>
            </a:endParaRPr>
          </a:p>
          <a:p>
            <a:pPr marL="1028700" lvl="1" indent="-571500" defTabSz="914400">
              <a:lnSpc>
                <a:spcPct val="150000"/>
              </a:lnSpc>
              <a:spcBef>
                <a:spcPct val="20000"/>
              </a:spcBef>
              <a:buFont typeface="Wingdings" panose="05000000000000000000" pitchFamily="2" charset="2"/>
              <a:buChar char="ü"/>
            </a:pPr>
            <a:r>
              <a:rPr lang="ro-RO" sz="4000" dirty="0">
                <a:solidFill>
                  <a:prstClr val="black"/>
                </a:solidFill>
                <a:latin typeface="+mj-lt"/>
              </a:rPr>
              <a:t>Sarcini de lucru ce implică toți elevii</a:t>
            </a:r>
          </a:p>
          <a:p>
            <a:endParaRPr lang="en-GB" dirty="0"/>
          </a:p>
        </p:txBody>
      </p:sp>
      <p:pic>
        <p:nvPicPr>
          <p:cNvPr id="4098" name="Picture 2" descr="C:\Users\admin\Desktop\image2.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32130" y="5782226"/>
            <a:ext cx="9477624" cy="7108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796594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e">
  <a:themeElements>
    <a:clrScheme name="">
      <a:dk1>
        <a:srgbClr val="000000"/>
      </a:dk1>
      <a:lt1>
        <a:srgbClr val="FFFFFF"/>
      </a:lt1>
      <a:dk2>
        <a:srgbClr val="1E1E1C"/>
      </a:dk2>
      <a:lt2>
        <a:srgbClr val="0F3C74"/>
      </a:lt2>
      <a:accent1>
        <a:srgbClr val="0F3C74"/>
      </a:accent1>
      <a:accent2>
        <a:srgbClr val="D8222C"/>
      </a:accent2>
      <a:accent3>
        <a:srgbClr val="3EAF79"/>
      </a:accent3>
      <a:accent4>
        <a:srgbClr val="FFC000"/>
      </a:accent4>
      <a:accent5>
        <a:srgbClr val="0F3C74"/>
      </a:accent5>
      <a:accent6>
        <a:srgbClr val="3EAF79"/>
      </a:accent6>
      <a:hlink>
        <a:srgbClr val="0F3C74"/>
      </a:hlink>
      <a:folHlink>
        <a:srgbClr val="954F72"/>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mal_EØSMidlene.potx" id="{2877A2A8-6D65-4BE8-A3B9-A911333E1F70}" vid="{D3D72181-B44E-471C-A438-738F633005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TotalTime>
  <Words>1766</Words>
  <Application>Microsoft Office PowerPoint</Application>
  <PresentationFormat>Custom</PresentationFormat>
  <Paragraphs>144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Office-theme</vt:lpstr>
      <vt:lpstr>Diverse society – Diverse Classrooms Borgarnes, Islanda 23-29 septembrie 2018</vt:lpstr>
      <vt:lpstr>Slide 2</vt:lpstr>
      <vt:lpstr>Participanții… </vt:lpstr>
      <vt:lpstr>Ce am învățat alături de alți 20 de participanți din 4 țări europene – Germania, Spania, Italia și Suedia? </vt:lpstr>
      <vt:lpstr>Metoda Jigsaw în 5 pași</vt:lpstr>
      <vt:lpstr>Metoda Jigsaw în 5 pași</vt:lpstr>
      <vt:lpstr>De ce metoda Jigsaw?</vt:lpstr>
      <vt:lpstr>Ce am învățat?</vt:lpstr>
      <vt:lpstr>Ce am învățat?</vt:lpstr>
      <vt:lpstr>Activitățile practice – mai mult decât un ice-breaker …</vt:lpstr>
      <vt:lpstr>Educația în secolul XXI</vt:lpstr>
      <vt:lpstr>Sistemul de învățământ în Islanda</vt:lpstr>
      <vt:lpstr>Ce am învățat?</vt:lpstr>
      <vt:lpstr>Slide 14</vt:lpstr>
      <vt:lpstr>Ce am învățat?</vt:lpstr>
      <vt:lpstr>Ce am învățat?</vt:lpstr>
      <vt:lpstr>Ce am învățat?</vt:lpstr>
      <vt:lpstr>Ce am învățat?</vt:lpstr>
      <vt:lpstr>Ce am învățat?</vt:lpstr>
      <vt:lpstr>Nimeni nu te poate învăţa cum să zbori dacă tu nu vrei să îţi deschizi aripile. (Pera Novacovici)</vt:lpstr>
      <vt:lpstr>Învaţă ceva nou. Încearcă ceva diferit. Convinge-te singur că tu nu ai limite. (Brian Tracey)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gc</cp:lastModifiedBy>
  <cp:revision>25</cp:revision>
  <dcterms:created xsi:type="dcterms:W3CDTF">2017-09-27T10:52:39Z</dcterms:created>
  <dcterms:modified xsi:type="dcterms:W3CDTF">2018-10-22T18:38:01Z</dcterms:modified>
</cp:coreProperties>
</file>