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0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9B871-2021-4D1A-83B4-524C2E149EC4}" type="datetimeFigureOut">
              <a:rPr lang="ro-RO" smtClean="0"/>
              <a:t>06.11.2017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706B7-D89D-490D-B2A0-345D3E55153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9133086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CD7AF-DB4C-4187-B0A9-7A0CDC90DF47}" type="datetimeFigureOut">
              <a:rPr lang="ro-RO" smtClean="0"/>
              <a:t>06.11.2017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A575E-F4F9-4412-AB14-7CE924E100A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1526296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fr-FR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fr-FR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B6AD-4C88-44CE-8691-45BBBFA383B4}" type="datetimeFigureOut">
              <a:rPr lang="fr-FR" smtClean="0"/>
              <a:pPr/>
              <a:t>06/11/2017</a:t>
            </a:fld>
            <a:endParaRPr lang="fr-FR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D122-BADC-4745-88A3-7637467D87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82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fr-FR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fr-FR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B6AD-4C88-44CE-8691-45BBBFA383B4}" type="datetimeFigureOut">
              <a:rPr lang="fr-FR" smtClean="0"/>
              <a:pPr/>
              <a:t>06/11/2017</a:t>
            </a:fld>
            <a:endParaRPr lang="fr-FR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D122-BADC-4745-88A3-7637467D87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89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fr-FR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fr-FR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B6AD-4C88-44CE-8691-45BBBFA383B4}" type="datetimeFigureOut">
              <a:rPr lang="fr-FR" smtClean="0"/>
              <a:pPr/>
              <a:t>06/11/2017</a:t>
            </a:fld>
            <a:endParaRPr lang="fr-FR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D122-BADC-4745-88A3-7637467D87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30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fr-FR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fr-FR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B6AD-4C88-44CE-8691-45BBBFA383B4}" type="datetimeFigureOut">
              <a:rPr lang="fr-FR" smtClean="0"/>
              <a:pPr/>
              <a:t>06/11/2017</a:t>
            </a:fld>
            <a:endParaRPr lang="fr-FR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D122-BADC-4745-88A3-7637467D87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46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fr-FR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B6AD-4C88-44CE-8691-45BBBFA383B4}" type="datetimeFigureOut">
              <a:rPr lang="fr-FR" smtClean="0"/>
              <a:pPr/>
              <a:t>06/11/2017</a:t>
            </a:fld>
            <a:endParaRPr lang="fr-FR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D122-BADC-4745-88A3-7637467D87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53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fr-FR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fr-FR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fr-FR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B6AD-4C88-44CE-8691-45BBBFA383B4}" type="datetimeFigureOut">
              <a:rPr lang="fr-FR" smtClean="0"/>
              <a:pPr/>
              <a:t>06/11/2017</a:t>
            </a:fld>
            <a:endParaRPr lang="fr-FR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D122-BADC-4745-88A3-7637467D87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96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fr-FR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fr-FR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fr-FR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B6AD-4C88-44CE-8691-45BBBFA383B4}" type="datetimeFigureOut">
              <a:rPr lang="fr-FR" smtClean="0"/>
              <a:pPr/>
              <a:t>06/11/2017</a:t>
            </a:fld>
            <a:endParaRPr lang="fr-FR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D122-BADC-4745-88A3-7637467D87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10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fr-FR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B6AD-4C88-44CE-8691-45BBBFA383B4}" type="datetimeFigureOut">
              <a:rPr lang="fr-FR" smtClean="0"/>
              <a:pPr/>
              <a:t>06/11/2017</a:t>
            </a:fld>
            <a:endParaRPr lang="fr-FR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D122-BADC-4745-88A3-7637467D87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09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B6AD-4C88-44CE-8691-45BBBFA383B4}" type="datetimeFigureOut">
              <a:rPr lang="fr-FR" smtClean="0"/>
              <a:pPr/>
              <a:t>06/11/2017</a:t>
            </a:fld>
            <a:endParaRPr lang="fr-FR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D122-BADC-4745-88A3-7637467D87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95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fr-FR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fr-FR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B6AD-4C88-44CE-8691-45BBBFA383B4}" type="datetimeFigureOut">
              <a:rPr lang="fr-FR" smtClean="0"/>
              <a:pPr/>
              <a:t>06/11/2017</a:t>
            </a:fld>
            <a:endParaRPr lang="fr-FR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D122-BADC-4745-88A3-7637467D87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04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fr-FR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B6AD-4C88-44CE-8691-45BBBFA383B4}" type="datetimeFigureOut">
              <a:rPr lang="fr-FR" smtClean="0"/>
              <a:pPr/>
              <a:t>06/11/2017</a:t>
            </a:fld>
            <a:endParaRPr lang="fr-FR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D122-BADC-4745-88A3-7637467D87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99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fr-FR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fr-FR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AB6AD-4C88-44CE-8691-45BBBFA383B4}" type="datetimeFigureOut">
              <a:rPr lang="fr-FR" smtClean="0"/>
              <a:pPr/>
              <a:t>06/11/2017</a:t>
            </a:fld>
            <a:endParaRPr lang="fr-FR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5D122-BADC-4745-88A3-7637467D87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25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DCIM\100FL103\DSC_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0201" cy="69256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0" y="1905000"/>
            <a:ext cx="8839200" cy="1952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Proiect</a:t>
            </a:r>
            <a:r>
              <a:rPr lang="en-US" b="1" dirty="0" smtClean="0">
                <a:solidFill>
                  <a:srgbClr val="002060"/>
                </a:solidFill>
              </a:rPr>
              <a:t> Erasmus+</a:t>
            </a:r>
            <a:r>
              <a:rPr lang="ro-RO" b="1" dirty="0" smtClean="0">
                <a:solidFill>
                  <a:srgbClr val="002060"/>
                </a:solidFill>
              </a:rPr>
              <a:t> (KA1) ”Consorțiu regional pentru educație de calitate în medii defavorizate” (CREDEM)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70992" y="4800600"/>
            <a:ext cx="9073008" cy="749424"/>
          </a:xfrm>
        </p:spPr>
        <p:txBody>
          <a:bodyPr/>
          <a:lstStyle/>
          <a:p>
            <a:r>
              <a:rPr lang="ro-RO" dirty="0" smtClean="0">
                <a:solidFill>
                  <a:srgbClr val="FF0000"/>
                </a:solidFill>
              </a:rPr>
              <a:t>2017-1-RO01-KA101-036840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Picture 2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319088"/>
            <a:ext cx="2528887" cy="485775"/>
          </a:xfrm>
          <a:prstGeom prst="rect">
            <a:avLst/>
          </a:prstGeom>
          <a:noFill/>
        </p:spPr>
      </p:pic>
      <p:pic>
        <p:nvPicPr>
          <p:cNvPr id="6" name="Imagine 1" descr="https://www.goethe.de/resources/files/jpg304/Intro_Erasmus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81000"/>
            <a:ext cx="1513188" cy="6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386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DCIM\100FL103\DSC_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0201" cy="69256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ine 1" descr="https://www.goethe.de/resources/files/jpg304/Intro_Erasmus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81000"/>
            <a:ext cx="1513188" cy="6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63" y="319088"/>
            <a:ext cx="2528887" cy="485775"/>
          </a:xfrm>
          <a:prstGeom prst="rect">
            <a:avLst/>
          </a:prstGeom>
          <a:noFill/>
        </p:spPr>
      </p:pic>
      <p:pic>
        <p:nvPicPr>
          <p:cNvPr id="9218" name="Picture 2" descr="G:\DCIM\100FL103\DSC_01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1371600"/>
            <a:ext cx="3539447" cy="235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DCIM\100FL103\DSC_01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82086"/>
            <a:ext cx="3883631" cy="25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DCIM\100FL103\DSC_01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35" y="3722427"/>
            <a:ext cx="3883630" cy="257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42449" y="457051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rgbClr val="280A94"/>
                </a:solidFill>
              </a:rPr>
              <a:t>Reguli de bază în eficientizarea comunicării</a:t>
            </a:r>
          </a:p>
          <a:p>
            <a:r>
              <a:rPr lang="ro-RO" dirty="0" smtClean="0">
                <a:solidFill>
                  <a:srgbClr val="280A94"/>
                </a:solidFill>
              </a:rPr>
              <a:t>Iceberg cultural</a:t>
            </a:r>
            <a:endParaRPr lang="ro-RO" dirty="0">
              <a:solidFill>
                <a:srgbClr val="280A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9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DCIM\100FL103\DSC_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0201" cy="69256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319088"/>
            <a:ext cx="2528887" cy="485775"/>
          </a:xfrm>
          <a:prstGeom prst="rect">
            <a:avLst/>
          </a:prstGeom>
          <a:noFill/>
        </p:spPr>
      </p:pic>
      <p:pic>
        <p:nvPicPr>
          <p:cNvPr id="3" name="Imagine 1" descr="https://www.goethe.de/resources/files/jpg304/Intro_Erasmus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81000"/>
            <a:ext cx="1513188" cy="6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12037" y="1038717"/>
            <a:ext cx="17330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Ziua 4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42" name="Picture 2" descr="G:\DCIM\100FL103\DSC_02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00382"/>
            <a:ext cx="3657600" cy="24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Corneliu\Desktop\New folder\20171102_1435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55" y="1828800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49530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rgbClr val="280A94"/>
                </a:solidFill>
              </a:rPr>
              <a:t>Bariere în comunicarea interculturală</a:t>
            </a:r>
          </a:p>
          <a:p>
            <a:r>
              <a:rPr lang="ro-RO" dirty="0" smtClean="0">
                <a:solidFill>
                  <a:srgbClr val="280A94"/>
                </a:solidFill>
              </a:rPr>
              <a:t>Comunicare asertivă: reguli în emiterea mesajului; receptare empatică; feed-back pozitiv , de impact</a:t>
            </a:r>
            <a:endParaRPr lang="ro-RO" dirty="0">
              <a:solidFill>
                <a:srgbClr val="280A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65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DCIM\100FL103\DSC_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0201" cy="69256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319088"/>
            <a:ext cx="2528887" cy="485775"/>
          </a:xfrm>
          <a:prstGeom prst="rect">
            <a:avLst/>
          </a:prstGeom>
          <a:noFill/>
        </p:spPr>
      </p:pic>
      <p:pic>
        <p:nvPicPr>
          <p:cNvPr id="3" name="Imagine 1" descr="https://www.goethe.de/resources/files/jpg304/Intro_Erasmus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81000"/>
            <a:ext cx="1513188" cy="6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Users\Corneliu\Desktop\New folder\20171102_1456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Corneliu\Desktop\New folder\20171102_1203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11008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5181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rgbClr val="280A94"/>
                </a:solidFill>
              </a:rPr>
              <a:t>Stilurile de învățare ale lui Kolb</a:t>
            </a:r>
          </a:p>
          <a:p>
            <a:r>
              <a:rPr lang="ro-RO" dirty="0" smtClean="0">
                <a:solidFill>
                  <a:srgbClr val="280A94"/>
                </a:solidFill>
              </a:rPr>
              <a:t>Activități practice, dezbateri</a:t>
            </a:r>
          </a:p>
          <a:p>
            <a:r>
              <a:rPr lang="ro-RO" dirty="0" smtClean="0">
                <a:solidFill>
                  <a:srgbClr val="280A94"/>
                </a:solidFill>
              </a:rPr>
              <a:t>Limbajul corpului- spațiul interpersonal, contact fizic, vizual</a:t>
            </a:r>
            <a:endParaRPr lang="ro-RO" dirty="0">
              <a:solidFill>
                <a:srgbClr val="280A94"/>
              </a:solidFill>
            </a:endParaRPr>
          </a:p>
        </p:txBody>
      </p:sp>
      <p:pic>
        <p:nvPicPr>
          <p:cNvPr id="11269" name="Picture 5" descr="G:\DCIM\100FL103\DSC_01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190">
            <a:off x="4673706" y="3459423"/>
            <a:ext cx="4038600" cy="268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61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DCIM\100FL103\DSC_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0201" cy="69256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319088"/>
            <a:ext cx="2528887" cy="485775"/>
          </a:xfrm>
          <a:prstGeom prst="rect">
            <a:avLst/>
          </a:prstGeom>
          <a:noFill/>
        </p:spPr>
      </p:pic>
      <p:pic>
        <p:nvPicPr>
          <p:cNvPr id="3" name="Imagine 1" descr="https://www.goethe.de/resources/files/jpg304/Intro_Erasmus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81000"/>
            <a:ext cx="1513188" cy="6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24100" y="5105400"/>
            <a:ext cx="552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rgbClr val="280A94"/>
                </a:solidFill>
              </a:rPr>
              <a:t>Seară grecească: atmosferă specifică, preparate locale și muzică tradițională</a:t>
            </a:r>
            <a:endParaRPr lang="ro-RO" dirty="0">
              <a:solidFill>
                <a:srgbClr val="280A94"/>
              </a:solidFill>
            </a:endParaRPr>
          </a:p>
        </p:txBody>
      </p:sp>
      <p:pic>
        <p:nvPicPr>
          <p:cNvPr id="12291" name="Picture 3" descr="C:\Users\Corneliu\Desktop\New folder\20171102_2102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87246"/>
            <a:ext cx="3804594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Corneliu\Desktop\New folder\20171102_2028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740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DCIM\100FL103\DSC_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0201" cy="69256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319088"/>
            <a:ext cx="2528887" cy="485775"/>
          </a:xfrm>
          <a:prstGeom prst="rect">
            <a:avLst/>
          </a:prstGeom>
          <a:noFill/>
        </p:spPr>
      </p:pic>
      <p:pic>
        <p:nvPicPr>
          <p:cNvPr id="3" name="Imagine 1" descr="https://www.goethe.de/resources/files/jpg304/Intro_Erasmus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81000"/>
            <a:ext cx="1513188" cy="6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21306" y="1031790"/>
            <a:ext cx="14888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Ziua 5 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314" name="Picture 2" descr="G:\DCIM\100FL103\DSC_02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577196"/>
            <a:ext cx="3505200" cy="232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G:\DCIM\100FL103\DSC_02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80" y="2133600"/>
            <a:ext cx="3548010" cy="235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2106" y="4876800"/>
            <a:ext cx="660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rgbClr val="280A94"/>
                </a:solidFill>
              </a:rPr>
              <a:t>Managementul conflictelor- bariere, etape și soluții</a:t>
            </a:r>
            <a:endParaRPr lang="ro-RO" dirty="0">
              <a:solidFill>
                <a:srgbClr val="280A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97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DCIM\100FL103\DSC_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0201" cy="69256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319088"/>
            <a:ext cx="2528887" cy="485775"/>
          </a:xfrm>
          <a:prstGeom prst="rect">
            <a:avLst/>
          </a:prstGeom>
          <a:noFill/>
        </p:spPr>
      </p:pic>
      <p:pic>
        <p:nvPicPr>
          <p:cNvPr id="3" name="Imagine 1" descr="https://www.goethe.de/resources/files/jpg304/Intro_Erasmus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81000"/>
            <a:ext cx="1513188" cy="6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Users\Corneliu\Desktop\New folder\20171103_0953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3179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G:\DCIM\100FL103\DSC_02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25" y="2514600"/>
            <a:ext cx="3657600" cy="24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50292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rgbClr val="280A94"/>
                </a:solidFill>
              </a:rPr>
              <a:t>Etape în soluționarea conflictelor: identificare, generare ipoteze, examinare, implementare, evaluare</a:t>
            </a:r>
            <a:endParaRPr lang="ro-RO" dirty="0">
              <a:solidFill>
                <a:srgbClr val="280A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57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DCIM\100FL103\DSC_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0201" cy="69256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319088"/>
            <a:ext cx="2528887" cy="485775"/>
          </a:xfrm>
          <a:prstGeom prst="rect">
            <a:avLst/>
          </a:prstGeom>
          <a:noFill/>
        </p:spPr>
      </p:pic>
      <p:pic>
        <p:nvPicPr>
          <p:cNvPr id="3" name="Imagine 1" descr="https://www.goethe.de/resources/files/jpg304/Intro_Erasmus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81000"/>
            <a:ext cx="1513188" cy="6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G:\DCIM\100FL103\DSC_02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6" y="1600200"/>
            <a:ext cx="7784386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4600" y="18288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Sas efcharisto!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446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0FL103\DSC_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0201" cy="69256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4297" y="632984"/>
            <a:ext cx="78615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Intercultural competences</a:t>
            </a:r>
          </a:p>
          <a:p>
            <a:pPr algn="ctr"/>
            <a:r>
              <a:rPr lang="ro-RO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30 Oct.-3. Nov. 2017</a:t>
            </a:r>
          </a:p>
          <a:p>
            <a:pPr algn="ctr"/>
            <a:r>
              <a:rPr lang="ro-RO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Idec, Piraeus, Greece</a:t>
            </a:r>
            <a:endParaRPr lang="en-U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113" y="3276600"/>
            <a:ext cx="8382001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280A94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Coordonator</a:t>
            </a:r>
            <a:r>
              <a:rPr lang="ro-RO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280A94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 </a:t>
            </a:r>
          </a:p>
          <a:p>
            <a:pPr algn="ctr"/>
            <a:r>
              <a:rPr lang="ro-RO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280A94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Insp. Prof. Corneliu Constantin Ilie</a:t>
            </a:r>
          </a:p>
          <a:p>
            <a:pPr algn="ctr"/>
            <a:r>
              <a:rPr lang="ro-RO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280A94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Prof. </a:t>
            </a:r>
            <a:r>
              <a:rPr lang="ro-RO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280A94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Ana Luiza Boboc- Șc. Gim. Cozmești</a:t>
            </a:r>
          </a:p>
          <a:p>
            <a:pPr algn="ctr"/>
            <a:r>
              <a:rPr lang="ro-RO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280A94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Prof. Antonela Burcă- Șc. Gim. Slobozia</a:t>
            </a:r>
          </a:p>
          <a:p>
            <a:pPr algn="ctr"/>
            <a:r>
              <a:rPr lang="ro-RO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280A94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Cernica Brîndușa Busuioc- Șc. Gim. Lunca Cetățuii</a:t>
            </a:r>
          </a:p>
          <a:p>
            <a:pPr algn="ctr"/>
            <a:r>
              <a:rPr lang="ro-RO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280A94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Prof. Geta Aurica Deaconiuc- Lic. Teoretic Răducăneni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280A94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6915" y="2380979"/>
            <a:ext cx="5430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280A94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Echipa</a:t>
            </a:r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280A94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de </a:t>
            </a:r>
            <a:r>
              <a:rPr lang="en-US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280A94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proiect</a:t>
            </a:r>
            <a:r>
              <a:rPr lang="ro-RO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280A94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280A94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Picture 2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319088"/>
            <a:ext cx="2528887" cy="485775"/>
          </a:xfrm>
          <a:prstGeom prst="rect">
            <a:avLst/>
          </a:prstGeom>
          <a:noFill/>
        </p:spPr>
      </p:pic>
      <p:pic>
        <p:nvPicPr>
          <p:cNvPr id="9" name="Imagine 1" descr="https://www.goethe.de/resources/files/jpg304/Intro_Erasmus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81000"/>
            <a:ext cx="1513188" cy="6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31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DCIM\100FL103\DSC_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0201" cy="69256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ine 1" descr="https://www.goethe.de/resources/files/jpg304/Intro_Erasmus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81000"/>
            <a:ext cx="1513188" cy="6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63" y="319088"/>
            <a:ext cx="2528887" cy="485775"/>
          </a:xfrm>
          <a:prstGeom prst="rect">
            <a:avLst/>
          </a:prstGeom>
          <a:noFill/>
        </p:spPr>
      </p:pic>
      <p:pic>
        <p:nvPicPr>
          <p:cNvPr id="2050" name="Picture 2" descr="G:\DCIM\100FL103\DSC_0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2854">
            <a:off x="967811" y="2024278"/>
            <a:ext cx="3444207" cy="228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6261" y="1031790"/>
            <a:ext cx="47114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Ziua 1: Identitate și cultură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20574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rgbClr val="280A94"/>
                </a:solidFill>
              </a:rPr>
              <a:t>Prezentarea cursului</a:t>
            </a:r>
          </a:p>
          <a:p>
            <a:endParaRPr lang="ro-RO" dirty="0" smtClean="0">
              <a:solidFill>
                <a:srgbClr val="280A94"/>
              </a:solidFill>
            </a:endParaRPr>
          </a:p>
          <a:p>
            <a:r>
              <a:rPr lang="ro-RO" dirty="0" smtClean="0">
                <a:solidFill>
                  <a:srgbClr val="280A94"/>
                </a:solidFill>
              </a:rPr>
              <a:t>Prezentarea și așteptări ale participanților</a:t>
            </a:r>
          </a:p>
          <a:p>
            <a:endParaRPr lang="ro-RO" dirty="0">
              <a:solidFill>
                <a:srgbClr val="280A94"/>
              </a:solidFill>
            </a:endParaRPr>
          </a:p>
        </p:txBody>
      </p:sp>
      <p:pic>
        <p:nvPicPr>
          <p:cNvPr id="2051" name="Picture 3" descr="G:\DCIM\100FL103\DSC_0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822">
            <a:off x="4191000" y="3733800"/>
            <a:ext cx="3429000" cy="227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6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DCIM\100FL103\DSC_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0201" cy="69256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DCIM\100FL103\DSC_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7055">
            <a:off x="820999" y="639727"/>
            <a:ext cx="4419600" cy="293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ine 1" descr="https://www.goethe.de/resources/files/jpg304/Intro_Erasmus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81000"/>
            <a:ext cx="1513188" cy="6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663" y="319088"/>
            <a:ext cx="2528887" cy="485775"/>
          </a:xfrm>
          <a:prstGeom prst="rect">
            <a:avLst/>
          </a:prstGeom>
          <a:noFill/>
        </p:spPr>
      </p:pic>
      <p:pic>
        <p:nvPicPr>
          <p:cNvPr id="3075" name="Picture 3" descr="G:\DCIM\100FL103\DSC_0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319">
            <a:off x="4114800" y="3048000"/>
            <a:ext cx="4818581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28198" y="1524000"/>
            <a:ext cx="2625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rgbClr val="280A94"/>
                </a:solidFill>
              </a:rPr>
              <a:t>Propria identitate</a:t>
            </a:r>
          </a:p>
          <a:p>
            <a:r>
              <a:rPr lang="ro-RO" dirty="0" smtClean="0">
                <a:solidFill>
                  <a:srgbClr val="280A94"/>
                </a:solidFill>
              </a:rPr>
              <a:t>Influențe și determinări</a:t>
            </a:r>
            <a:endParaRPr lang="ro-RO" dirty="0">
              <a:solidFill>
                <a:srgbClr val="280A9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495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rgbClr val="280A94"/>
                </a:solidFill>
              </a:rPr>
              <a:t>Valori, prejudecăți și stereotipuri</a:t>
            </a:r>
            <a:endParaRPr lang="ro-RO" dirty="0">
              <a:solidFill>
                <a:srgbClr val="280A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DCIM\100FL103\DSC_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0201" cy="69256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DCIM\100FL103\DSC_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95" y="1752600"/>
            <a:ext cx="3725004" cy="247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ine 1" descr="https://www.goethe.de/resources/files/jpg304/Intro_Erasmus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81000"/>
            <a:ext cx="1513188" cy="6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663" y="319088"/>
            <a:ext cx="2528887" cy="485775"/>
          </a:xfrm>
          <a:prstGeom prst="rect">
            <a:avLst/>
          </a:prstGeom>
          <a:noFill/>
        </p:spPr>
      </p:pic>
      <p:pic>
        <p:nvPicPr>
          <p:cNvPr id="4098" name="Picture 2" descr="G:\DCIM\100FL103\DSC_00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42" y="914400"/>
            <a:ext cx="4227816" cy="263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DCIM\100FL103\DSC_00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94" y="3541480"/>
            <a:ext cx="4343400" cy="272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1143000"/>
            <a:ext cx="266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rgbClr val="280A94"/>
                </a:solidFill>
              </a:rPr>
              <a:t>Identitate și cultură</a:t>
            </a:r>
            <a:endParaRPr lang="ro-RO" dirty="0">
              <a:solidFill>
                <a:srgbClr val="280A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1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DCIM\100FL103\DSC_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0201" cy="69256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ine 1" descr="https://www.goethe.de/resources/files/jpg304/Intro_Erasmus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81000"/>
            <a:ext cx="1513188" cy="6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63" y="319088"/>
            <a:ext cx="2528887" cy="4857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074299" y="1031790"/>
            <a:ext cx="1180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o-RO" sz="2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Ziua 2</a:t>
            </a:r>
            <a:endParaRPr lang="en-US" sz="2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pic>
        <p:nvPicPr>
          <p:cNvPr id="5122" name="Picture 2" descr="G:\DCIM\100FL103\DSC_00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41764"/>
            <a:ext cx="428899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2286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rgbClr val="280A94"/>
                </a:solidFill>
              </a:rPr>
              <a:t>Șocul cultural- etape</a:t>
            </a:r>
          </a:p>
          <a:p>
            <a:r>
              <a:rPr lang="ro-RO" dirty="0" smtClean="0">
                <a:solidFill>
                  <a:srgbClr val="280A94"/>
                </a:solidFill>
              </a:rPr>
              <a:t>Competențe interculturale</a:t>
            </a:r>
          </a:p>
        </p:txBody>
      </p:sp>
      <p:pic>
        <p:nvPicPr>
          <p:cNvPr id="5123" name="Picture 3" descr="G:\DCIM\100FL103\DSC_00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73" y="3276600"/>
            <a:ext cx="3786028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89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DCIM\100FL103\DSC_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0201" cy="69256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ine 1" descr="https://www.goethe.de/resources/files/jpg304/Intro_Erasmus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81000"/>
            <a:ext cx="1513188" cy="6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63" y="319088"/>
            <a:ext cx="2528887" cy="485775"/>
          </a:xfrm>
          <a:prstGeom prst="rect">
            <a:avLst/>
          </a:prstGeom>
          <a:noFill/>
        </p:spPr>
      </p:pic>
      <p:pic>
        <p:nvPicPr>
          <p:cNvPr id="6146" name="Picture 2" descr="G:\DCIM\100FL103\DSC_00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3998360" cy="265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371600"/>
            <a:ext cx="308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rgbClr val="280A94"/>
                </a:solidFill>
              </a:rPr>
              <a:t>Tipuri de comunicare interculturală</a:t>
            </a:r>
          </a:p>
          <a:p>
            <a:r>
              <a:rPr lang="ro-RO" dirty="0" smtClean="0">
                <a:solidFill>
                  <a:srgbClr val="280A94"/>
                </a:solidFill>
              </a:rPr>
              <a:t>Migrație</a:t>
            </a:r>
          </a:p>
          <a:p>
            <a:r>
              <a:rPr lang="ro-RO" dirty="0" smtClean="0">
                <a:solidFill>
                  <a:srgbClr val="280A94"/>
                </a:solidFill>
              </a:rPr>
              <a:t>Studiu de caz</a:t>
            </a:r>
          </a:p>
        </p:txBody>
      </p:sp>
      <p:pic>
        <p:nvPicPr>
          <p:cNvPr id="6151" name="Picture 7" descr="C:\Users\Corneliu\Desktop\New folder\20171031_1003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4536">
            <a:off x="1694108" y="2770486"/>
            <a:ext cx="3515876" cy="32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342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DCIM\100FL103\DSC_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0201" cy="69256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ine 1" descr="https://www.goethe.de/resources/files/jpg304/Intro_Erasmus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81000"/>
            <a:ext cx="1513188" cy="6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63" y="319088"/>
            <a:ext cx="2528887" cy="485775"/>
          </a:xfrm>
          <a:prstGeom prst="rect">
            <a:avLst/>
          </a:prstGeom>
          <a:noFill/>
        </p:spPr>
      </p:pic>
      <p:pic>
        <p:nvPicPr>
          <p:cNvPr id="7170" name="Picture 2" descr="G:\DCIM\100FL103\DSC_01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78558"/>
            <a:ext cx="3429000" cy="227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DCIM\100FL103\DSC_00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3654175" cy="242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DCIM\100FL103\DSC_01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3524250" cy="23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905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rgbClr val="280A94"/>
                </a:solidFill>
              </a:rPr>
              <a:t>Activitate culturală-  Centrul istoric al Atenei</a:t>
            </a:r>
            <a:endParaRPr lang="ro-RO" dirty="0">
              <a:solidFill>
                <a:srgbClr val="280A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87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DCIM\100FL103\DSC_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0201" cy="69256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G:\DCIM\100FL103\DSC_01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55321"/>
            <a:ext cx="4148137" cy="27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DCIM\100FL103\DSC_01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92" y="1752600"/>
            <a:ext cx="393883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ine 1" descr="https://www.goethe.de/resources/files/jpg304/Intro_Erasmus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381000"/>
            <a:ext cx="1513188" cy="6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663" y="319088"/>
            <a:ext cx="2528887" cy="4857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788961" y="1255321"/>
            <a:ext cx="19616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Ziua 3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4909405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rgbClr val="280A94"/>
                </a:solidFill>
              </a:rPr>
              <a:t>Vizită de studiu: Modalități de integrare a elevilor migranți</a:t>
            </a:r>
            <a:endParaRPr lang="ro-RO" dirty="0">
              <a:solidFill>
                <a:srgbClr val="280A94"/>
              </a:solidFill>
            </a:endParaRPr>
          </a:p>
        </p:txBody>
      </p:sp>
      <p:pic>
        <p:nvPicPr>
          <p:cNvPr id="8196" name="Picture 4" descr="G:\DCIM\100FL103\DSC_01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434" y="3904758"/>
            <a:ext cx="3998360" cy="265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50441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232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Temă Office</vt:lpstr>
      <vt:lpstr>Proiect Erasmus+ (KA1) ”Consorțiu regional pentru educație de calitate în medii defavorizate” (CREDEM)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admin</dc:creator>
  <cp:lastModifiedBy>Cernica</cp:lastModifiedBy>
  <cp:revision>64</cp:revision>
  <dcterms:created xsi:type="dcterms:W3CDTF">2017-05-14T13:32:27Z</dcterms:created>
  <dcterms:modified xsi:type="dcterms:W3CDTF">2017-11-06T14:57:33Z</dcterms:modified>
</cp:coreProperties>
</file>