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2" d="100"/>
          <a:sy n="102" d="100"/>
        </p:scale>
        <p:origin x="-372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4FCD9-9F02-4B20-B5F9-832151250D6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1C237-6F6F-4C5F-86D2-901142DA9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16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C237-6F6F-4C5F-86D2-901142DA9D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34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268199"/>
            <a:ext cx="6444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Curs: A satisfying school experience: Strategies and skills for teachers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altLang="ko-KR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Florenta</a:t>
            </a:r>
            <a:r>
              <a:rPr lang="en-US" altLang="ko-KR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7 – 12</a:t>
            </a:r>
            <a:r>
              <a:rPr lang="en-US" altLang="ko-KR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US" altLang="ko-KR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</a:t>
            </a:r>
            <a:endParaRPr kumimoji="0" lang="en-US" altLang="ko-KR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624" y="339502"/>
            <a:ext cx="74168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ro-RO" sz="16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Proiect Erasmus+ ”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Consorțiu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regional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pentru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educație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calitate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în</a:t>
            </a:r>
            <a:endParaRPr lang="en-US" sz="1600" b="1" dirty="0" smtClean="0">
              <a:solidFill>
                <a:srgbClr val="00206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medii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defavorizate</a:t>
            </a:r>
            <a:r>
              <a:rPr lang="ro-RO" sz="16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”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(CREDEM) </a:t>
            </a:r>
          </a:p>
          <a:p>
            <a:pPr algn="ctr">
              <a:tabLst>
                <a:tab pos="2971800" algn="ctr"/>
                <a:tab pos="5943600" algn="r"/>
              </a:tabLs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o-RO" sz="16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2017-1-RO01-KA101-036840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59632" y="4515966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9512" y="2473900"/>
            <a:ext cx="540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Participanti</a:t>
            </a:r>
            <a:r>
              <a:rPr lang="en-US" sz="1200" b="1" dirty="0" smtClean="0"/>
              <a:t>:</a:t>
            </a:r>
          </a:p>
          <a:p>
            <a:r>
              <a:rPr lang="en-US" sz="1200" b="1" dirty="0" smtClean="0"/>
              <a:t>BARZOI Bogdan</a:t>
            </a:r>
            <a:r>
              <a:rPr lang="en-US" sz="1200" dirty="0" smtClean="0"/>
              <a:t>, </a:t>
            </a:r>
            <a:r>
              <a:rPr lang="en-US" sz="1200" dirty="0" err="1"/>
              <a:t>Inspectoratul</a:t>
            </a:r>
            <a:r>
              <a:rPr lang="en-US" sz="1200" dirty="0"/>
              <a:t> </a:t>
            </a:r>
            <a:r>
              <a:rPr lang="ro-RO" sz="1200" dirty="0" err="1"/>
              <a:t>Ș</a:t>
            </a:r>
            <a:r>
              <a:rPr lang="en-US" sz="1200" dirty="0" err="1" smtClean="0"/>
              <a:t>colar</a:t>
            </a:r>
            <a:r>
              <a:rPr lang="en-US" sz="1200" dirty="0" smtClean="0"/>
              <a:t> Jude</a:t>
            </a:r>
            <a:r>
              <a:rPr lang="ro-RO" sz="1200" dirty="0" smtClean="0"/>
              <a:t>ț</a:t>
            </a:r>
            <a:r>
              <a:rPr lang="en-US" sz="1200" dirty="0" err="1" smtClean="0"/>
              <a:t>ean</a:t>
            </a:r>
            <a:r>
              <a:rPr lang="en-US" sz="1200" dirty="0"/>
              <a:t>, </a:t>
            </a:r>
            <a:r>
              <a:rPr lang="en-US" sz="1200" dirty="0" err="1" smtClean="0"/>
              <a:t>Ia</a:t>
            </a:r>
            <a:r>
              <a:rPr lang="ro-RO" sz="1200" dirty="0" smtClean="0"/>
              <a:t>ș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</a:p>
          <a:p>
            <a:pPr lvl="0"/>
            <a:r>
              <a:rPr lang="en-US" sz="1200" b="1" dirty="0">
                <a:solidFill>
                  <a:prstClr val="black"/>
                </a:solidFill>
              </a:rPr>
              <a:t>APOPEI </a:t>
            </a:r>
            <a:r>
              <a:rPr lang="en-US" sz="1200" b="1" dirty="0" err="1">
                <a:solidFill>
                  <a:prstClr val="black"/>
                </a:solidFill>
              </a:rPr>
              <a:t>Alla</a:t>
            </a:r>
            <a:r>
              <a:rPr lang="en-US" sz="1200" b="1" dirty="0">
                <a:solidFill>
                  <a:prstClr val="black"/>
                </a:solidFill>
              </a:rPr>
              <a:t>, </a:t>
            </a:r>
            <a:r>
              <a:rPr lang="en-US" sz="1200" dirty="0" err="1">
                <a:solidFill>
                  <a:prstClr val="black"/>
                </a:solidFill>
              </a:rPr>
              <a:t>Inspectoratul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ro-RO" sz="1200" dirty="0">
                <a:solidFill>
                  <a:prstClr val="black"/>
                </a:solidFill>
              </a:rPr>
              <a:t>Ș</a:t>
            </a:r>
            <a:r>
              <a:rPr lang="en-US" sz="1200" dirty="0" err="1">
                <a:solidFill>
                  <a:prstClr val="black"/>
                </a:solidFill>
              </a:rPr>
              <a:t>colar</a:t>
            </a:r>
            <a:r>
              <a:rPr lang="en-US" sz="1200" dirty="0">
                <a:solidFill>
                  <a:prstClr val="black"/>
                </a:solidFill>
              </a:rPr>
              <a:t> Jude</a:t>
            </a:r>
            <a:r>
              <a:rPr lang="ro-RO" sz="1200" dirty="0">
                <a:solidFill>
                  <a:prstClr val="black"/>
                </a:solidFill>
              </a:rPr>
              <a:t>ț</a:t>
            </a:r>
            <a:r>
              <a:rPr lang="en-US" sz="1200" dirty="0" err="1">
                <a:solidFill>
                  <a:prstClr val="black"/>
                </a:solidFill>
              </a:rPr>
              <a:t>ean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err="1">
                <a:solidFill>
                  <a:prstClr val="black"/>
                </a:solidFill>
              </a:rPr>
              <a:t>Ia</a:t>
            </a:r>
            <a:r>
              <a:rPr lang="ro-RO" sz="1200" dirty="0">
                <a:solidFill>
                  <a:prstClr val="black"/>
                </a:solidFill>
              </a:rPr>
              <a:t>ș</a:t>
            </a:r>
            <a:r>
              <a:rPr lang="en-US" sz="1200" dirty="0" err="1">
                <a:solidFill>
                  <a:prstClr val="black"/>
                </a:solidFill>
              </a:rPr>
              <a:t>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r>
              <a:rPr lang="ro-RO" sz="1200" b="1" dirty="0" smtClean="0"/>
              <a:t>Ț</a:t>
            </a:r>
            <a:r>
              <a:rPr lang="en-US" sz="1200" b="1" dirty="0" smtClean="0"/>
              <a:t>AB</a:t>
            </a:r>
            <a:r>
              <a:rPr lang="ro-RO" sz="1200" b="1" dirty="0" smtClean="0"/>
              <a:t>Ă</a:t>
            </a:r>
            <a:r>
              <a:rPr lang="en-US" sz="1200" b="1" dirty="0" smtClean="0"/>
              <a:t>R</a:t>
            </a:r>
            <a:r>
              <a:rPr lang="ro-RO" sz="1200" b="1" dirty="0" smtClean="0"/>
              <a:t>Ă</a:t>
            </a:r>
            <a:r>
              <a:rPr lang="en-US" sz="1200" b="1" dirty="0" smtClean="0"/>
              <a:t> Aura</a:t>
            </a:r>
            <a:r>
              <a:rPr lang="en-US" sz="1200" dirty="0" smtClean="0"/>
              <a:t>, </a:t>
            </a:r>
            <a:r>
              <a:rPr lang="en-US" sz="1200" dirty="0" err="1"/>
              <a:t>Inspectoratul</a:t>
            </a:r>
            <a:r>
              <a:rPr lang="en-US" sz="1200" dirty="0"/>
              <a:t> </a:t>
            </a:r>
            <a:r>
              <a:rPr lang="ro-RO" sz="1200" dirty="0" err="1"/>
              <a:t>Ș</a:t>
            </a:r>
            <a:r>
              <a:rPr lang="en-US" sz="1200" dirty="0" err="1" smtClean="0"/>
              <a:t>colar</a:t>
            </a:r>
            <a:r>
              <a:rPr lang="en-US" sz="1200" dirty="0" smtClean="0"/>
              <a:t> Jude</a:t>
            </a:r>
            <a:r>
              <a:rPr lang="ro-RO" sz="1200" dirty="0" smtClean="0"/>
              <a:t>ț</a:t>
            </a:r>
            <a:r>
              <a:rPr lang="en-US" sz="1200" dirty="0" err="1" smtClean="0"/>
              <a:t>ean</a:t>
            </a:r>
            <a:r>
              <a:rPr lang="en-US" sz="1200" dirty="0"/>
              <a:t>, </a:t>
            </a:r>
            <a:r>
              <a:rPr lang="en-US" sz="1200" dirty="0" err="1" smtClean="0"/>
              <a:t>Ia</a:t>
            </a:r>
            <a:r>
              <a:rPr lang="ro-RO" sz="1200" dirty="0" smtClean="0"/>
              <a:t>ș</a:t>
            </a:r>
            <a:r>
              <a:rPr lang="en-US" sz="1200" dirty="0" smtClean="0"/>
              <a:t>i </a:t>
            </a:r>
          </a:p>
          <a:p>
            <a:r>
              <a:rPr lang="en-US" sz="1200" b="1" dirty="0"/>
              <a:t>CHIHAIA-STANCIU </a:t>
            </a:r>
            <a:r>
              <a:rPr lang="en-US" sz="1200" b="1" dirty="0" smtClean="0"/>
              <a:t>Simona</a:t>
            </a:r>
            <a:r>
              <a:rPr lang="en-US" sz="1200" dirty="0" smtClean="0"/>
              <a:t>, </a:t>
            </a:r>
            <a:r>
              <a:rPr lang="ro-RO" sz="1200" dirty="0" err="1"/>
              <a:t>Ș</a:t>
            </a:r>
            <a:r>
              <a:rPr lang="en-US" sz="1200" dirty="0" err="1" smtClean="0"/>
              <a:t>coala</a:t>
            </a:r>
            <a:r>
              <a:rPr lang="en-US" sz="1200" dirty="0" smtClean="0"/>
              <a:t> </a:t>
            </a:r>
            <a:r>
              <a:rPr lang="en-US" sz="1200" dirty="0" err="1" smtClean="0"/>
              <a:t>Profesional</a:t>
            </a:r>
            <a:r>
              <a:rPr lang="ro-RO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Criste</a:t>
            </a:r>
            <a:r>
              <a:rPr lang="ro-RO" sz="1200" dirty="0" smtClean="0"/>
              <a:t>ș</a:t>
            </a:r>
            <a:r>
              <a:rPr lang="en-US" sz="1200" dirty="0" err="1" smtClean="0"/>
              <a:t>ti</a:t>
            </a:r>
            <a:endParaRPr lang="en-US" sz="1200" dirty="0" smtClean="0"/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PASCAL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Elena-Cristina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1200" dirty="0" err="1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coala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Gimnazial</a:t>
            </a:r>
            <a:r>
              <a:rPr lang="ro-R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Gol</a:t>
            </a:r>
            <a:r>
              <a:rPr lang="ro-R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ro-R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/>
              <a:t>POLEACU </a:t>
            </a:r>
            <a:r>
              <a:rPr lang="en-US" sz="1200" b="1" dirty="0" smtClean="0"/>
              <a:t>Cristina</a:t>
            </a:r>
            <a:r>
              <a:rPr lang="en-US" sz="1200" dirty="0" smtClean="0"/>
              <a:t>, </a:t>
            </a:r>
            <a:r>
              <a:rPr lang="ro-RO" sz="1200" dirty="0" smtClean="0"/>
              <a:t>Școala Gimnazială Cozmești</a:t>
            </a:r>
            <a:endParaRPr lang="en-US" sz="1200" dirty="0" smtClean="0"/>
          </a:p>
          <a:p>
            <a:r>
              <a:rPr lang="en-US" sz="1200" b="1" dirty="0"/>
              <a:t>POPOVICI </a:t>
            </a:r>
            <a:r>
              <a:rPr lang="en-US" sz="1200" b="1" dirty="0" err="1"/>
              <a:t>Ionela</a:t>
            </a:r>
            <a:r>
              <a:rPr lang="en-US" sz="1200" b="1" dirty="0"/>
              <a:t> </a:t>
            </a:r>
            <a:r>
              <a:rPr lang="en-US" sz="1200" b="1" dirty="0" smtClean="0"/>
              <a:t>Monica</a:t>
            </a:r>
            <a:r>
              <a:rPr lang="en-US" sz="1200" dirty="0" smtClean="0"/>
              <a:t>, </a:t>
            </a:r>
            <a:r>
              <a:rPr lang="ro-RO" sz="1200" dirty="0" smtClean="0"/>
              <a:t>Ș</a:t>
            </a:r>
            <a:r>
              <a:rPr lang="it-IT" sz="1200" dirty="0" smtClean="0"/>
              <a:t>coala Gimnazial</a:t>
            </a:r>
            <a:r>
              <a:rPr lang="ro-RO" sz="1200" dirty="0" smtClean="0"/>
              <a:t>ă</a:t>
            </a:r>
            <a:r>
              <a:rPr lang="it-IT" sz="1200" dirty="0" smtClean="0"/>
              <a:t> </a:t>
            </a:r>
            <a:r>
              <a:rPr lang="it-IT" sz="1200" dirty="0"/>
              <a:t>nr.1 Lunca </a:t>
            </a:r>
            <a:r>
              <a:rPr lang="it-IT" sz="1200" dirty="0" smtClean="0"/>
              <a:t>Cet</a:t>
            </a:r>
            <a:r>
              <a:rPr lang="ro-RO" sz="1200" dirty="0" smtClean="0"/>
              <a:t>ăț</a:t>
            </a:r>
            <a:r>
              <a:rPr lang="it-IT" sz="1200" dirty="0" smtClean="0"/>
              <a:t>uii</a:t>
            </a:r>
            <a:endParaRPr lang="en-US" sz="1200" dirty="0" smtClean="0"/>
          </a:p>
          <a:p>
            <a:r>
              <a:rPr lang="en-US" sz="1200" b="1" dirty="0"/>
              <a:t>ROPCEANU </a:t>
            </a:r>
            <a:r>
              <a:rPr lang="en-US" sz="1200" b="1" dirty="0" err="1" smtClean="0"/>
              <a:t>Georgeta</a:t>
            </a:r>
            <a:r>
              <a:rPr lang="en-US" sz="1200" dirty="0" smtClean="0"/>
              <a:t>, </a:t>
            </a:r>
            <a:r>
              <a:rPr lang="en-US" sz="1200" dirty="0" err="1"/>
              <a:t>Scoala</a:t>
            </a:r>
            <a:r>
              <a:rPr lang="en-US" sz="1200" dirty="0"/>
              <a:t> </a:t>
            </a:r>
            <a:r>
              <a:rPr lang="en-US" sz="1200" dirty="0" err="1" smtClean="0"/>
              <a:t>Gimnazial</a:t>
            </a:r>
            <a:r>
              <a:rPr lang="ro-RO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Sticl</a:t>
            </a:r>
            <a:r>
              <a:rPr lang="ro-RO" sz="1200" dirty="0" smtClean="0"/>
              <a:t>ă</a:t>
            </a:r>
            <a:r>
              <a:rPr lang="en-US" sz="1200" dirty="0" err="1" smtClean="0"/>
              <a:t>ria</a:t>
            </a:r>
            <a:endParaRPr lang="en-US" sz="1200" dirty="0" smtClean="0"/>
          </a:p>
          <a:p>
            <a:r>
              <a:rPr lang="en-US" sz="1200" b="1" dirty="0" smtClean="0"/>
              <a:t>T</a:t>
            </a:r>
            <a:r>
              <a:rPr lang="ro-RO" sz="1200" b="1" dirty="0" smtClean="0"/>
              <a:t>Ă</a:t>
            </a:r>
            <a:r>
              <a:rPr lang="en-US" sz="1200" b="1" dirty="0" smtClean="0"/>
              <a:t>R</a:t>
            </a:r>
            <a:r>
              <a:rPr lang="ro-RO" sz="1200" b="1" dirty="0" smtClean="0"/>
              <a:t>ÎȚ</a:t>
            </a:r>
            <a:r>
              <a:rPr lang="ro-RO" sz="1200" b="1" dirty="0"/>
              <a:t>Ă</a:t>
            </a:r>
            <a:r>
              <a:rPr lang="en-US" sz="1200" b="1" dirty="0" smtClean="0"/>
              <a:t> </a:t>
            </a:r>
            <a:r>
              <a:rPr lang="en-US" sz="1200" b="1" dirty="0"/>
              <a:t>Roxana-</a:t>
            </a:r>
            <a:r>
              <a:rPr lang="en-US" sz="1200" b="1" dirty="0" err="1"/>
              <a:t>Andreea</a:t>
            </a:r>
            <a:r>
              <a:rPr lang="en-US" sz="1200" dirty="0"/>
              <a:t>, </a:t>
            </a:r>
            <a:r>
              <a:rPr lang="ro-RO" sz="1200" dirty="0" err="1"/>
              <a:t>Ș</a:t>
            </a:r>
            <a:r>
              <a:rPr lang="en-US" sz="1200" dirty="0" err="1" smtClean="0"/>
              <a:t>coala</a:t>
            </a:r>
            <a:r>
              <a:rPr lang="en-US" sz="1200" dirty="0" smtClean="0"/>
              <a:t> </a:t>
            </a:r>
            <a:r>
              <a:rPr lang="en-US" sz="1200" dirty="0" err="1"/>
              <a:t>Profesională</a:t>
            </a:r>
            <a:r>
              <a:rPr lang="en-US" sz="1200" dirty="0"/>
              <a:t> </a:t>
            </a:r>
            <a:r>
              <a:rPr lang="en-US" sz="1200" dirty="0" err="1"/>
              <a:t>Dumești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1644183"/>
            <a:ext cx="1823399" cy="24311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3" y="195487"/>
            <a:ext cx="1998222" cy="26642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166542"/>
            <a:ext cx="1846334" cy="24617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229787"/>
            <a:ext cx="19621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67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67494"/>
            <a:ext cx="3003798" cy="3003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267494"/>
            <a:ext cx="3244285" cy="30184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1560" y="4018258"/>
            <a:ext cx="83790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CEL MAI BUN CURRICULUM ESTE CEL IMPLEMENTAT CU PASIUNE!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alla\Desktop\CREDEM\Poze CREDEM\32116757_1686743224752536_4175208253279436800_n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59421"/>
            <a:ext cx="3384376" cy="20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50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0" dirty="0" err="1" smtClean="0"/>
              <a:t>Ziua</a:t>
            </a:r>
            <a:r>
              <a:rPr lang="en-US" sz="2400" b="0" dirty="0" smtClean="0"/>
              <a:t> 1 (7.05.2018)</a:t>
            </a:r>
            <a:br>
              <a:rPr lang="en-US" sz="2400" b="0" dirty="0" smtClean="0"/>
            </a:br>
            <a:r>
              <a:rPr lang="en-US" sz="2400" b="0" dirty="0" err="1" smtClean="0"/>
              <a:t>Introducere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informa</a:t>
            </a:r>
            <a:r>
              <a:rPr lang="ro-RO" sz="2400" b="0" dirty="0" smtClean="0"/>
              <a:t>ț</a:t>
            </a:r>
            <a:r>
              <a:rPr lang="en-US" sz="2400" b="0" dirty="0" smtClean="0"/>
              <a:t>ii </a:t>
            </a:r>
            <a:r>
              <a:rPr lang="en-US" sz="2400" b="0" dirty="0" err="1" smtClean="0"/>
              <a:t>despre</a:t>
            </a:r>
            <a:r>
              <a:rPr lang="en-US" sz="2400" b="0" dirty="0" smtClean="0"/>
              <a:t> curs</a:t>
            </a:r>
            <a:endParaRPr lang="en-US" sz="2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3599"/>
            <a:ext cx="8270576" cy="86409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Deschiderea</a:t>
            </a:r>
            <a:r>
              <a:rPr lang="en-US" dirty="0" smtClean="0"/>
              <a:t> </a:t>
            </a:r>
            <a:r>
              <a:rPr lang="en-US" dirty="0" err="1" smtClean="0"/>
              <a:t>cursului</a:t>
            </a:r>
            <a:r>
              <a:rPr lang="en-US" dirty="0" smtClean="0"/>
              <a:t>, </a:t>
            </a:r>
            <a:r>
              <a:rPr lang="en-US" dirty="0" err="1" smtClean="0"/>
              <a:t>prezentarea</a:t>
            </a:r>
            <a:r>
              <a:rPr lang="en-US" dirty="0" smtClean="0"/>
              <a:t> </a:t>
            </a:r>
            <a:r>
              <a:rPr lang="en-US" dirty="0" err="1" smtClean="0"/>
              <a:t>partic</a:t>
            </a:r>
            <a:r>
              <a:rPr lang="ro-RO" dirty="0" smtClean="0"/>
              <a:t>i</a:t>
            </a:r>
            <a:r>
              <a:rPr lang="en-US" dirty="0" smtClean="0"/>
              <a:t>pan</a:t>
            </a:r>
            <a:r>
              <a:rPr lang="ro-RO" dirty="0" smtClean="0"/>
              <a:t>ț</a:t>
            </a:r>
            <a:r>
              <a:rPr lang="en-US" dirty="0" err="1" smtClean="0"/>
              <a:t>ilor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ro-RO" dirty="0" err="1"/>
              <a:t>Î</a:t>
            </a:r>
            <a:r>
              <a:rPr lang="en-US" dirty="0" smtClean="0"/>
              <a:t>mi </a:t>
            </a:r>
            <a:r>
              <a:rPr lang="en-US" dirty="0" err="1" smtClean="0"/>
              <a:t>ur</a:t>
            </a:r>
            <a:r>
              <a:rPr lang="ro-RO" dirty="0" smtClean="0"/>
              <a:t>ă</a:t>
            </a:r>
            <a:r>
              <a:rPr lang="en-US" dirty="0" err="1" smtClean="0"/>
              <a:t>sc</a:t>
            </a:r>
            <a:r>
              <a:rPr lang="en-US" dirty="0" smtClean="0"/>
              <a:t> </a:t>
            </a:r>
            <a:r>
              <a:rPr lang="en-US" dirty="0" err="1" smtClean="0"/>
              <a:t>profesia</a:t>
            </a:r>
            <a:r>
              <a:rPr lang="en-US" dirty="0" smtClean="0"/>
              <a:t>, </a:t>
            </a:r>
            <a:r>
              <a:rPr lang="en-US" dirty="0" err="1" smtClean="0"/>
              <a:t>imi</a:t>
            </a:r>
            <a:r>
              <a:rPr lang="en-US" dirty="0" smtClean="0"/>
              <a:t> </a:t>
            </a:r>
            <a:r>
              <a:rPr lang="en-US" dirty="0" err="1" smtClean="0"/>
              <a:t>iubesc</a:t>
            </a:r>
            <a:r>
              <a:rPr lang="en-US" dirty="0" smtClean="0"/>
              <a:t> </a:t>
            </a:r>
            <a:r>
              <a:rPr lang="en-US" dirty="0" err="1" smtClean="0"/>
              <a:t>profesia</a:t>
            </a:r>
            <a:r>
              <a:rPr lang="en-US" dirty="0" smtClean="0"/>
              <a:t>” – </a:t>
            </a:r>
            <a:r>
              <a:rPr lang="en-US" dirty="0" err="1" smtClean="0"/>
              <a:t>avantajele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dezavantajele</a:t>
            </a:r>
            <a:r>
              <a:rPr lang="en-US" dirty="0" smtClean="0"/>
              <a:t> </a:t>
            </a:r>
            <a:r>
              <a:rPr lang="en-US" dirty="0" err="1" smtClean="0"/>
              <a:t>statutului</a:t>
            </a:r>
            <a:r>
              <a:rPr lang="en-US" dirty="0" smtClean="0"/>
              <a:t> de </a:t>
            </a:r>
            <a:r>
              <a:rPr lang="en-US" dirty="0" err="1" smtClean="0"/>
              <a:t>profesor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Educa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transforma</a:t>
            </a:r>
            <a:r>
              <a:rPr lang="ro-RO" dirty="0" smtClean="0"/>
              <a:t>ț</a:t>
            </a:r>
            <a:r>
              <a:rPr lang="en-US" dirty="0" err="1" smtClean="0"/>
              <a:t>ional</a:t>
            </a:r>
            <a:r>
              <a:rPr lang="ro-RO" dirty="0" smtClean="0"/>
              <a:t>ă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695" y="2422194"/>
            <a:ext cx="2791696" cy="2093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3554" y="2422194"/>
            <a:ext cx="2747324" cy="2060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2960" y="2447198"/>
            <a:ext cx="2778785" cy="20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40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07504" y="1131591"/>
            <a:ext cx="8856984" cy="14401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Prezentarea </a:t>
            </a:r>
            <a:r>
              <a:rPr lang="ro-RO" dirty="0" smtClean="0"/>
              <a:t>ș</a:t>
            </a:r>
            <a:r>
              <a:rPr lang="it-IT" dirty="0" smtClean="0"/>
              <a:t>colilor </a:t>
            </a:r>
            <a:r>
              <a:rPr lang="it-IT" dirty="0"/>
              <a:t>din care provin </a:t>
            </a:r>
            <a:r>
              <a:rPr lang="it-IT" dirty="0" smtClean="0"/>
              <a:t>participan</a:t>
            </a:r>
            <a:r>
              <a:rPr lang="ro-RO" dirty="0" smtClean="0"/>
              <a:t>ții</a:t>
            </a:r>
            <a:r>
              <a:rPr lang="en-US" dirty="0" smtClean="0"/>
              <a:t> </a:t>
            </a:r>
            <a:r>
              <a:rPr lang="ro-RO" dirty="0" smtClean="0"/>
              <a:t>(România, Spania, Polonia, Grecia)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 err="1"/>
              <a:t>Ingredientele</a:t>
            </a:r>
            <a:r>
              <a:rPr lang="en-US" dirty="0"/>
              <a:t>" care </a:t>
            </a:r>
            <a:r>
              <a:rPr lang="en-US" dirty="0" err="1" smtClean="0"/>
              <a:t>asigur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/>
              <a:t>crearea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mediu</a:t>
            </a:r>
            <a:r>
              <a:rPr lang="en-US" dirty="0"/>
              <a:t> </a:t>
            </a:r>
            <a:r>
              <a:rPr lang="ro-RO" dirty="0" err="1"/>
              <a:t>ș</a:t>
            </a:r>
            <a:r>
              <a:rPr lang="en-US" dirty="0" err="1" smtClean="0"/>
              <a:t>colar</a:t>
            </a:r>
            <a:r>
              <a:rPr lang="en-US" dirty="0" smtClean="0"/>
              <a:t> </a:t>
            </a:r>
            <a:r>
              <a:rPr lang="en-US" dirty="0" err="1"/>
              <a:t>pozitiv</a:t>
            </a:r>
            <a:r>
              <a:rPr lang="en-US" dirty="0"/>
              <a:t> </a:t>
            </a:r>
            <a:r>
              <a:rPr lang="ro-RO" dirty="0" err="1"/>
              <a:t>ș</a:t>
            </a:r>
            <a:r>
              <a:rPr lang="en-US" dirty="0" smtClean="0"/>
              <a:t>i </a:t>
            </a:r>
            <a:r>
              <a:rPr lang="en-US" dirty="0" err="1"/>
              <a:t>sigur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elevi</a:t>
            </a:r>
            <a:r>
              <a:rPr lang="en-US" dirty="0"/>
              <a:t>: </a:t>
            </a:r>
            <a:r>
              <a:rPr lang="en-US" dirty="0" err="1"/>
              <a:t>ascultare</a:t>
            </a:r>
            <a:r>
              <a:rPr lang="en-US" dirty="0"/>
              <a:t> </a:t>
            </a:r>
            <a:r>
              <a:rPr lang="en-US" dirty="0" err="1" smtClean="0"/>
              <a:t>activ</a:t>
            </a:r>
            <a:r>
              <a:rPr lang="ro-RO" dirty="0" smtClean="0"/>
              <a:t>ă</a:t>
            </a:r>
            <a:r>
              <a:rPr lang="en-US" dirty="0" smtClean="0"/>
              <a:t>, </a:t>
            </a:r>
            <a:endParaRPr lang="ro-RO" dirty="0" smtClean="0"/>
          </a:p>
          <a:p>
            <a:r>
              <a:rPr lang="ro-RO" dirty="0"/>
              <a:t> </a:t>
            </a:r>
            <a:r>
              <a:rPr lang="ro-RO" dirty="0" smtClean="0"/>
              <a:t>       </a:t>
            </a:r>
            <a:r>
              <a:rPr lang="en-US" dirty="0" err="1" smtClean="0"/>
              <a:t>prietenie</a:t>
            </a:r>
            <a:r>
              <a:rPr lang="en-US" dirty="0"/>
              <a:t>, </a:t>
            </a:r>
            <a:r>
              <a:rPr lang="en-US" dirty="0" err="1"/>
              <a:t>lipsa</a:t>
            </a:r>
            <a:r>
              <a:rPr lang="en-US" dirty="0"/>
              <a:t> </a:t>
            </a:r>
            <a:r>
              <a:rPr lang="en-US" dirty="0" err="1" smtClean="0"/>
              <a:t>violen</a:t>
            </a:r>
            <a:r>
              <a:rPr lang="ro-RO" dirty="0" smtClean="0"/>
              <a:t>ț</a:t>
            </a:r>
            <a:r>
              <a:rPr lang="en-US" dirty="0" err="1" smtClean="0"/>
              <a:t>ei</a:t>
            </a:r>
            <a:r>
              <a:rPr lang="en-US" dirty="0"/>
              <a:t>, </a:t>
            </a:r>
            <a:r>
              <a:rPr lang="en-US" dirty="0" err="1" smtClean="0"/>
              <a:t>toleran</a:t>
            </a:r>
            <a:r>
              <a:rPr lang="ro-RO" dirty="0" smtClean="0"/>
              <a:t>ț</a:t>
            </a:r>
            <a:r>
              <a:rPr lang="ro-RO" dirty="0"/>
              <a:t>ă</a:t>
            </a:r>
            <a:r>
              <a:rPr lang="en-US" dirty="0" smtClean="0"/>
              <a:t>, </a:t>
            </a:r>
            <a:r>
              <a:rPr lang="ro-RO" dirty="0" err="1"/>
              <a:t>î</a:t>
            </a:r>
            <a:r>
              <a:rPr lang="en-US" dirty="0" err="1" smtClean="0"/>
              <a:t>ncredere</a:t>
            </a:r>
            <a:r>
              <a:rPr lang="en-US" dirty="0"/>
              <a:t>, </a:t>
            </a:r>
            <a:r>
              <a:rPr lang="en-US" dirty="0" err="1"/>
              <a:t>acceptare</a:t>
            </a:r>
            <a:r>
              <a:rPr lang="en-US" dirty="0"/>
              <a:t>, </a:t>
            </a:r>
            <a:r>
              <a:rPr lang="en-US" dirty="0" err="1"/>
              <a:t>comunicare</a:t>
            </a:r>
            <a:r>
              <a:rPr lang="en-US" dirty="0"/>
              <a:t>, </a:t>
            </a:r>
            <a:r>
              <a:rPr lang="en-US" dirty="0" err="1"/>
              <a:t>empatie</a:t>
            </a:r>
            <a:r>
              <a:rPr lang="en-US" dirty="0"/>
              <a:t>, </a:t>
            </a:r>
            <a:r>
              <a:rPr lang="en-US" dirty="0" err="1" smtClean="0"/>
              <a:t>colaborare</a:t>
            </a:r>
            <a:r>
              <a:rPr lang="en-US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Motiva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/>
              <a:t>profesorilor</a:t>
            </a:r>
            <a:r>
              <a:rPr lang="en-US" dirty="0"/>
              <a:t> </a:t>
            </a:r>
            <a:r>
              <a:rPr lang="ro-RO" dirty="0" err="1"/>
              <a:t>ș</a:t>
            </a:r>
            <a:r>
              <a:rPr lang="en-US" dirty="0" smtClean="0"/>
              <a:t>i </a:t>
            </a:r>
            <a:r>
              <a:rPr lang="en-US" dirty="0"/>
              <a:t>a </a:t>
            </a:r>
            <a:r>
              <a:rPr lang="en-US" dirty="0" err="1" smtClean="0"/>
              <a:t>elevilor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Tur ghidat: </a:t>
            </a:r>
            <a:r>
              <a:rPr lang="it-IT" dirty="0" smtClean="0"/>
              <a:t>Floren</a:t>
            </a:r>
            <a:r>
              <a:rPr lang="ro-RO" dirty="0" smtClean="0"/>
              <a:t>ț</a:t>
            </a:r>
            <a:r>
              <a:rPr lang="it-IT" dirty="0" smtClean="0"/>
              <a:t>a </a:t>
            </a:r>
            <a:r>
              <a:rPr lang="it-IT" dirty="0"/>
              <a:t>veche mai </a:t>
            </a:r>
            <a:r>
              <a:rPr lang="it-IT" dirty="0" smtClean="0"/>
              <a:t>pu</a:t>
            </a:r>
            <a:r>
              <a:rPr lang="ro-RO" dirty="0" smtClean="0"/>
              <a:t>ț</a:t>
            </a:r>
            <a:r>
              <a:rPr lang="it-IT" dirty="0" smtClean="0"/>
              <a:t>in cunoscut</a:t>
            </a:r>
            <a:r>
              <a:rPr lang="ro-R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de </a:t>
            </a:r>
            <a:r>
              <a:rPr lang="it-IT" dirty="0" smtClean="0"/>
              <a:t>turi</a:t>
            </a:r>
            <a:r>
              <a:rPr lang="ro-RO" dirty="0" smtClean="0"/>
              <a:t>ș</a:t>
            </a:r>
            <a:r>
              <a:rPr lang="it-IT" dirty="0" smtClean="0"/>
              <a:t>ti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b="0" dirty="0" err="1" smtClean="0"/>
              <a:t>Ziua</a:t>
            </a:r>
            <a:r>
              <a:rPr lang="en-US" sz="2400" b="0" dirty="0" smtClean="0"/>
              <a:t> 2 (8.05.2018)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571751"/>
            <a:ext cx="3024336" cy="19847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5051" y="2571751"/>
            <a:ext cx="3013173" cy="20114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5410" y="2139702"/>
            <a:ext cx="2149077" cy="289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2303" y="1203598"/>
            <a:ext cx="3919166" cy="22045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3" y="195486"/>
            <a:ext cx="1872208" cy="30758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059582"/>
            <a:ext cx="2522879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0" dirty="0" err="1" smtClean="0"/>
              <a:t>Ziua</a:t>
            </a:r>
            <a:r>
              <a:rPr lang="en-US" sz="2400" b="0" dirty="0" smtClean="0"/>
              <a:t> 3 (9.05.2018)</a:t>
            </a:r>
            <a:endParaRPr lang="en-US" sz="24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1012904"/>
            <a:ext cx="9036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Burn-out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: definirea conceptului, simptome,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prevenire (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Simptome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ale burn-out-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ului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stres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anxietate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frustrare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izolare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depersonalizare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atitudine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negativ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indiferen</a:t>
            </a:r>
            <a:r>
              <a:rPr lang="ro-RO" sz="1400" dirty="0" err="1" smtClean="0">
                <a:latin typeface="Arial" pitchFamily="34" charset="0"/>
                <a:cs typeface="Arial" pitchFamily="34" charset="0"/>
              </a:rPr>
              <a:t>ț</a:t>
            </a:r>
            <a:r>
              <a:rPr lang="ro-RO" sz="1400" dirty="0" err="1">
                <a:latin typeface="Arial" pitchFamily="34" charset="0"/>
                <a:cs typeface="Arial" pitchFamily="34" charset="0"/>
              </a:rPr>
              <a:t>ă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epuizare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, cinism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Comunicarea eficient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ascultarea activ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 practice privind comunicarea 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ascultarea activ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211711"/>
            <a:ext cx="3456384" cy="25922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380" y="2211711"/>
            <a:ext cx="1944216" cy="25922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7280" y="2211711"/>
            <a:ext cx="194421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741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0" dirty="0" err="1" smtClean="0"/>
              <a:t>Ziua</a:t>
            </a:r>
            <a:r>
              <a:rPr lang="en-US" sz="2400" b="0" dirty="0" smtClean="0"/>
              <a:t> 4 (10.05.2018)</a:t>
            </a:r>
            <a:endParaRPr lang="en-US" sz="24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275606"/>
            <a:ext cx="81369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1400" dirty="0" err="1">
                <a:latin typeface="Arial" pitchFamily="34" charset="0"/>
                <a:cs typeface="Arial" pitchFamily="34" charset="0"/>
              </a:rPr>
              <a:t>ș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procedee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utile 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î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realizarea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unei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lec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reu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ș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ite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Trucuri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pentru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stimularea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elevilor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â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ndirea critic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1400" dirty="0">
                <a:latin typeface="Arial" pitchFamily="34" charset="0"/>
                <a:cs typeface="Arial" pitchFamily="34" charset="0"/>
              </a:rPr>
              <a:t>ș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creativitatea: pilonii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reu</a:t>
            </a:r>
            <a:r>
              <a:rPr lang="ro-RO" sz="1400" dirty="0" smtClean="0">
                <a:latin typeface="Arial" pitchFamily="34" charset="0"/>
                <a:cs typeface="Arial" pitchFamily="34" charset="0"/>
              </a:rPr>
              <a:t>ș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itei </a:t>
            </a:r>
            <a:r>
              <a:rPr lang="ro-RO" sz="1400" dirty="0">
                <a:latin typeface="Arial" pitchFamily="34" charset="0"/>
                <a:cs typeface="Arial" pitchFamily="34" charset="0"/>
              </a:rPr>
              <a:t>ș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practice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privind dezvoltarea creativit</a:t>
            </a:r>
            <a:r>
              <a:rPr lang="ro-RO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7818" y="2355726"/>
            <a:ext cx="3078596" cy="2043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931790"/>
            <a:ext cx="2724833" cy="2043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1909977"/>
            <a:ext cx="2704112" cy="20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50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0" dirty="0" err="1" smtClean="0"/>
              <a:t>Ziua</a:t>
            </a:r>
            <a:r>
              <a:rPr lang="en-US" sz="2400" b="0" dirty="0" smtClean="0"/>
              <a:t> 5 (11.05.2018)</a:t>
            </a:r>
            <a:endParaRPr lang="en-US" sz="24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59024" y="1131590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200" b="1" dirty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ro-R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ro-RO" sz="1200" b="1" dirty="0">
                <a:latin typeface="Arial" panose="020B0604020202020204" pitchFamily="34" charset="0"/>
                <a:cs typeface="Arial" panose="020B0604020202020204" pitchFamily="34" charset="0"/>
              </a:rPr>
              <a:t>ț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prin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cooperare /Centrarea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latin typeface="Arial" pitchFamily="34" charset="0"/>
                <a:cs typeface="Arial" pitchFamily="34" charset="0"/>
              </a:rPr>
              <a:t>Ingredientele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pentru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o </a:t>
            </a:r>
            <a:r>
              <a:rPr lang="ro-RO" sz="1200" b="1" dirty="0">
                <a:latin typeface="Arial" pitchFamily="34" charset="0"/>
                <a:cs typeface="Arial" pitchFamily="34" charset="0"/>
              </a:rPr>
              <a:t>î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nv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ro-RO" sz="1200" b="1" dirty="0">
                <a:latin typeface="Arial" pitchFamily="34" charset="0"/>
                <a:cs typeface="Arial" pitchFamily="34" charset="0"/>
              </a:rPr>
              <a:t>ț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eficient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jocuri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didactice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diminuarea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rutinei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energizarea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rii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implicarea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elevilor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promovarea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colabor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rii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latin typeface="Arial" pitchFamily="34" charset="0"/>
                <a:cs typeface="Arial" pitchFamily="34" charset="0"/>
              </a:rPr>
              <a:t>Strategia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FISHBOWL/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Metoda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Jigsaw (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exemple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Dasc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lul </a:t>
            </a:r>
            <a:r>
              <a:rPr lang="it-IT" sz="1200" b="1" dirty="0">
                <a:latin typeface="Arial" pitchFamily="34" charset="0"/>
                <a:cs typeface="Arial" pitchFamily="34" charset="0"/>
              </a:rPr>
              <a:t>de azi, </a:t>
            </a: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dasc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lul </a:t>
            </a:r>
            <a:r>
              <a:rPr lang="it-IT" sz="12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â</a:t>
            </a: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ine</a:t>
            </a:r>
            <a:r>
              <a:rPr lang="it-IT" sz="1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aspira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ț</a:t>
            </a: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o-RO" sz="1200" b="1" dirty="0">
                <a:latin typeface="Arial" pitchFamily="34" charset="0"/>
                <a:cs typeface="Arial" pitchFamily="34" charset="0"/>
              </a:rPr>
              <a:t>î</a:t>
            </a: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it-IT" sz="1200" b="1" dirty="0">
                <a:latin typeface="Arial" pitchFamily="34" charset="0"/>
                <a:cs typeface="Arial" pitchFamily="34" charset="0"/>
              </a:rPr>
              <a:t>cariera de </a:t>
            </a:r>
            <a:r>
              <a:rPr lang="it-IT" sz="1200" b="1" dirty="0" smtClean="0">
                <a:latin typeface="Arial" pitchFamily="34" charset="0"/>
                <a:cs typeface="Arial" pitchFamily="34" charset="0"/>
              </a:rPr>
              <a:t>profesor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latin typeface="Arial" pitchFamily="34" charset="0"/>
                <a:cs typeface="Arial" pitchFamily="34" charset="0"/>
              </a:rPr>
              <a:t>Lucru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î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echipe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200" b="1" dirty="0">
                <a:latin typeface="Arial" pitchFamily="34" charset="0"/>
                <a:cs typeface="Arial" pitchFamily="34" charset="0"/>
              </a:rPr>
              <a:t>Î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o-RO" sz="12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o-RO" sz="1200" b="1" dirty="0">
                <a:latin typeface="Arial" pitchFamily="34" charset="0"/>
                <a:cs typeface="Arial" pitchFamily="34" charset="0"/>
              </a:rPr>
              <a:t>â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narea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certificatelor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participare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la curs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1779662"/>
            <a:ext cx="2453469" cy="32712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935" y="2701250"/>
            <a:ext cx="2419622" cy="18147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7004" y="2701250"/>
            <a:ext cx="3209992" cy="186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02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23478"/>
            <a:ext cx="2592288" cy="22541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411510"/>
            <a:ext cx="3068960" cy="2301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3180" y="627534"/>
            <a:ext cx="2931790" cy="29317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8371" y="2844773"/>
            <a:ext cx="4077072" cy="229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61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0" dirty="0" err="1" smtClean="0"/>
              <a:t>Ziua</a:t>
            </a:r>
            <a:r>
              <a:rPr lang="en-US" sz="2400" b="0" dirty="0" smtClean="0"/>
              <a:t> 6 (11.05.2018)</a:t>
            </a:r>
            <a:endParaRPr lang="en-US" sz="2400" b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323528" y="1203599"/>
            <a:ext cx="8496944" cy="3600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 </a:t>
            </a:r>
            <a:r>
              <a:rPr lang="it-IT" b="1" dirty="0" smtClean="0"/>
              <a:t>Vizit</a:t>
            </a:r>
            <a:r>
              <a:rPr lang="ro-RO" b="1" dirty="0"/>
              <a:t>ă</a:t>
            </a:r>
            <a:r>
              <a:rPr lang="it-IT" b="1" dirty="0" smtClean="0"/>
              <a:t> cultural</a:t>
            </a:r>
            <a:r>
              <a:rPr lang="ro-RO" b="1" dirty="0" smtClean="0"/>
              <a:t>ă</a:t>
            </a:r>
            <a:r>
              <a:rPr lang="it-IT" b="1" dirty="0" smtClean="0"/>
              <a:t> </a:t>
            </a:r>
            <a:r>
              <a:rPr lang="it-IT" b="1" dirty="0"/>
              <a:t>prin </a:t>
            </a:r>
            <a:r>
              <a:rPr lang="it-IT" b="1" dirty="0" smtClean="0"/>
              <a:t>Toscana (San </a:t>
            </a:r>
            <a:r>
              <a:rPr lang="it-IT" b="1" dirty="0"/>
              <a:t>Gimignano, Monteriggioni, Chianti, </a:t>
            </a:r>
            <a:r>
              <a:rPr lang="it-IT" b="1" dirty="0" smtClean="0"/>
              <a:t>Siena)</a:t>
            </a:r>
            <a:endParaRPr lang="ro-RO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3" y="1563640"/>
            <a:ext cx="2808312" cy="21062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3" y="1882772"/>
            <a:ext cx="3030872" cy="22731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2931790"/>
            <a:ext cx="2756925" cy="206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38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496</Words>
  <Application>Microsoft Office PowerPoint</Application>
  <PresentationFormat>On-screen Show (16:9)</PresentationFormat>
  <Paragraphs>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Slide 1</vt:lpstr>
      <vt:lpstr>Ziua 1 (7.05.2018) Introducere si informații despre curs</vt:lpstr>
      <vt:lpstr>   Ziua 2 (8.05.2018)   </vt:lpstr>
      <vt:lpstr>Slide 4</vt:lpstr>
      <vt:lpstr>Ziua 3 (9.05.2018)</vt:lpstr>
      <vt:lpstr>Ziua 4 (10.05.2018)</vt:lpstr>
      <vt:lpstr>Ziua 5 (11.05.2018)</vt:lpstr>
      <vt:lpstr>Slide 8</vt:lpstr>
      <vt:lpstr>Ziua 6 (11.05.2018)</vt:lpstr>
      <vt:lpstr>Slide 10</vt:lpstr>
      <vt:lpstr>Slide 11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gc</cp:lastModifiedBy>
  <cp:revision>50</cp:revision>
  <dcterms:created xsi:type="dcterms:W3CDTF">2014-04-01T16:27:38Z</dcterms:created>
  <dcterms:modified xsi:type="dcterms:W3CDTF">2018-05-22T19:50:49Z</dcterms:modified>
</cp:coreProperties>
</file>