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1" r:id="rId5"/>
    <p:sldId id="260" r:id="rId6"/>
    <p:sldId id="265" r:id="rId7"/>
    <p:sldId id="262" r:id="rId8"/>
    <p:sldId id="263" r:id="rId9"/>
    <p:sldId id="25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598DA-E16E-41A8-9728-C5AC8B309961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73890-FAA5-4E3B-90C0-6FBC1B43E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87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DC4B1-4062-4716-8644-027D3167EDE3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FC560-AA07-496D-AD4C-8791334684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0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FC560-AA07-496D-AD4C-8791334684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6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1518B-2043-4D64-8B67-B8CE2FA443FD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/>
              <a:t>Număr proiect 2019-1-PT01-KA201-061366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2FD16-FE4C-419E-96D5-109BDA2A4EB0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5AD9-9D97-4E6F-A0EC-7AF1EA80EF32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532F-8D18-4459-8BFB-11984D4FBC71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6C1D-D733-454E-9FDE-A124BCA23FD8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8A5B-28B3-47C9-8044-3F7C8A905C6A}" type="datetime1">
              <a:rPr lang="ro-RO" smtClean="0"/>
              <a:t>13.12.2021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2CD26-3008-4C56-ACB4-11593C74646E}" type="datetime1">
              <a:rPr lang="ro-RO" smtClean="0"/>
              <a:t>13.12.2021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DDD2-3227-48DD-9D6C-07DC2AA59A24}" type="datetime1">
              <a:rPr lang="ro-RO" smtClean="0"/>
              <a:t>13.12.2021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67800-C4AE-4778-B97D-0A916F9F12CB}" type="datetime1">
              <a:rPr lang="ro-RO" smtClean="0"/>
              <a:t>13.12.2021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BDFA-074C-4265-AD1B-634F877E2982}" type="datetime1">
              <a:rPr lang="ro-RO" smtClean="0"/>
              <a:t>13.12.2021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0A81-B15A-474C-A1F1-DADEF8B0D8AD}" type="datetime1">
              <a:rPr lang="ro-RO" smtClean="0"/>
              <a:t>13.12.2021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479C5A-AEE9-40EE-9E62-1FDEF6A5A219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C4154B-EF9B-4FDB-ACEC-585B5CAAC0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Google Shape;15;p18"/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7380312" y="404664"/>
            <a:ext cx="1223978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1.jpg"/>
          <p:cNvPicPr/>
          <p:nvPr userDrawn="1"/>
        </p:nvPicPr>
        <p:blipFill>
          <a:blip r:embed="rId14"/>
          <a:srcRect/>
          <a:stretch>
            <a:fillRect/>
          </a:stretch>
        </p:blipFill>
        <p:spPr>
          <a:xfrm>
            <a:off x="3099126" y="6092451"/>
            <a:ext cx="2250440" cy="643890"/>
          </a:xfrm>
          <a:prstGeom prst="rect">
            <a:avLst/>
          </a:prstGeom>
          <a:ln/>
        </p:spPr>
      </p:pic>
      <p:pic>
        <p:nvPicPr>
          <p:cNvPr id="23" name="Imagine 7"/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289" y="6205163"/>
            <a:ext cx="2601117" cy="41846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licorotv.it/index.php/notizie/4635-active-un-progetto-sui-disturbi-dello-spettro-autistico" TargetMode="External"/><Relationship Id="rId2" Type="http://schemas.openxmlformats.org/officeDocument/2006/relationships/hyperlink" Target="https://enfor.it/2021/10/28/alta-formazione-master-2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jpeg"/><Relationship Id="rId4" Type="http://schemas.openxmlformats.org/officeDocument/2006/relationships/hyperlink" Target="https://www.facebook.com/appdac/videos/24563393088288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Întâlnirea de parteneriat strategic Erasmus +</a:t>
            </a:r>
            <a:br>
              <a:rPr lang="ro-RO" dirty="0"/>
            </a:br>
            <a:r>
              <a:rPr lang="it-IT" sz="2700" b="1" dirty="0"/>
              <a:t>Job CoACh, suporTing school studEnts with Autism Spectrum Disorder to acquire independency (ACTIvE)</a:t>
            </a:r>
            <a:br>
              <a:rPr lang="ro-RO" sz="2700" b="1" dirty="0"/>
            </a:br>
            <a:br>
              <a:rPr lang="it-IT" sz="2700" b="1" dirty="0"/>
            </a:b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2536305"/>
          </a:xfrm>
        </p:spPr>
        <p:txBody>
          <a:bodyPr/>
          <a:lstStyle/>
          <a:p>
            <a:endParaRPr lang="ro-RO" dirty="0"/>
          </a:p>
          <a:p>
            <a:r>
              <a:rPr lang="ro-RO" dirty="0"/>
              <a:t>Enfor – Policoro (Italia)</a:t>
            </a:r>
          </a:p>
          <a:p>
            <a:r>
              <a:rPr lang="ro-RO" dirty="0"/>
              <a:t>3-4-5 noiembrie 2021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23C68-7FC7-4613-8650-834E42E54898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096462"/>
              </p:ext>
            </p:extLst>
          </p:nvPr>
        </p:nvGraphicFramePr>
        <p:xfrm>
          <a:off x="755576" y="4204843"/>
          <a:ext cx="7992888" cy="952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3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9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dirty="0">
                          <a:effectLst/>
                        </a:rPr>
                        <a:t>Scopul proiectului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Promovarea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incluziunii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sociale</a:t>
                      </a:r>
                      <a:r>
                        <a:rPr lang="en-US" sz="1600" dirty="0">
                          <a:effectLst/>
                        </a:rPr>
                        <a:t> a </a:t>
                      </a:r>
                      <a:r>
                        <a:rPr lang="en-US" sz="1600" dirty="0" err="1">
                          <a:effectLst/>
                        </a:rPr>
                        <a:t>tinerilor</a:t>
                      </a:r>
                      <a:r>
                        <a:rPr lang="en-US" sz="1600" dirty="0">
                          <a:effectLst/>
                        </a:rPr>
                        <a:t> cu autism </a:t>
                      </a:r>
                      <a:r>
                        <a:rPr lang="en-US" sz="1600" dirty="0" err="1">
                          <a:effectLst/>
                        </a:rPr>
                        <a:t>începând</a:t>
                      </a:r>
                      <a:r>
                        <a:rPr lang="en-US" sz="1600" dirty="0">
                          <a:effectLst/>
                        </a:rPr>
                        <a:t> cu </a:t>
                      </a:r>
                      <a:r>
                        <a:rPr lang="en-US" sz="1600" dirty="0" err="1">
                          <a:effectLst/>
                        </a:rPr>
                        <a:t>educația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școlară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printr</a:t>
                      </a:r>
                      <a:r>
                        <a:rPr lang="en-US" sz="1600" dirty="0">
                          <a:effectLst/>
                        </a:rPr>
                        <a:t>-o </a:t>
                      </a:r>
                      <a:r>
                        <a:rPr lang="en-US" sz="1600" dirty="0" err="1">
                          <a:effectLst/>
                        </a:rPr>
                        <a:t>abordare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holistică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31640" y="2954654"/>
            <a:ext cx="1080120" cy="1050409"/>
          </a:xfrm>
          <a:prstGeom prst="rect">
            <a:avLst/>
          </a:prstGeom>
          <a:ln/>
        </p:spPr>
      </p:pic>
      <p:pic>
        <p:nvPicPr>
          <p:cNvPr id="8" name="Imagin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255347"/>
            <a:ext cx="2287905" cy="418465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903" y="3248083"/>
            <a:ext cx="86518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890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6264-112C-4AEC-B327-C7D19D9820C8}" type="datetime1">
              <a:rPr lang="ro-RO" smtClean="0"/>
              <a:t>13.12.2021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2348880"/>
            <a:ext cx="3240360" cy="2921497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endParaRPr lang="ro-RO" dirty="0">
              <a:hlinkClick r:id="rId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http://www.isjiasi.ro/index.php/proiecte-educationale/erasmus-2014-2020/935-proiect-erasmus-job-coach-suporting-school-students-with-autism-spectrum-disorder-to-acquire-independency-active</a:t>
            </a:r>
            <a:endParaRPr lang="ro-RO" dirty="0">
              <a:hlinkClick r:id="rId2"/>
            </a:endParaRPr>
          </a:p>
          <a:p>
            <a:pPr marL="285750" indent="-285750">
              <a:buFont typeface="Arial" pitchFamily="34" charset="0"/>
              <a:buChar char="•"/>
            </a:pPr>
            <a:endParaRPr lang="ro-RO" dirty="0">
              <a:hlinkClick r:id="rId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2"/>
              </a:rPr>
              <a:t>https://enfor.it/2021/10/28/alta-formazione-master-2/</a:t>
            </a:r>
            <a:endParaRPr lang="ro-RO" dirty="0"/>
          </a:p>
          <a:p>
            <a:pPr marL="285750" indent="-285750">
              <a:buFont typeface="Arial" pitchFamily="34" charset="0"/>
              <a:buChar char="•"/>
            </a:pPr>
            <a:endParaRPr lang="ro-RO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hlinkClick r:id="rId3"/>
              </a:rPr>
              <a:t>https://www.policorotv.it/index.php/notizie/4635-active-un-progetto-sui-disturbi-dello-spettro-autistico</a:t>
            </a:r>
            <a:endParaRPr lang="ro-RO" dirty="0"/>
          </a:p>
          <a:p>
            <a:pPr marL="285750" indent="-285750">
              <a:buFont typeface="Arial" pitchFamily="34" charset="0"/>
              <a:buChar char="•"/>
            </a:pPr>
            <a:endParaRPr lang="ro-RO" dirty="0"/>
          </a:p>
          <a:p>
            <a:pPr marL="285750" indent="-285750">
              <a:buFont typeface="Arial" pitchFamily="34" charset="0"/>
              <a:buChar char="•"/>
            </a:pPr>
            <a:r>
              <a:rPr lang="ro-RO" dirty="0">
                <a:hlinkClick r:id="rId4"/>
              </a:rPr>
              <a:t>https://www.facebook.com/appdac/videos/245633930882885</a:t>
            </a:r>
            <a:endParaRPr lang="ro-RO" dirty="0"/>
          </a:p>
          <a:p>
            <a:pPr marL="285750" indent="-285750">
              <a:buFont typeface="Arial" pitchFamily="34" charset="0"/>
              <a:buChar char="•"/>
            </a:pPr>
            <a:endParaRPr lang="ro-RO" dirty="0"/>
          </a:p>
          <a:p>
            <a:pPr marL="285750" indent="-285750">
              <a:buFont typeface="Arial" pitchFamily="34" charset="0"/>
              <a:buChar char="•"/>
            </a:pPr>
            <a:endParaRPr lang="ro-RO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200800" cy="792088"/>
          </a:xfrm>
        </p:spPr>
        <p:txBody>
          <a:bodyPr/>
          <a:lstStyle/>
          <a:p>
            <a:pPr algn="ctr"/>
            <a:r>
              <a:rPr lang="ro-RO" dirty="0"/>
              <a:t>Sitografie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348880"/>
            <a:ext cx="4680520" cy="3097808"/>
          </a:xfrm>
        </p:spPr>
      </p:pic>
      <p:sp>
        <p:nvSpPr>
          <p:cNvPr id="9" name="Cloud 8"/>
          <p:cNvSpPr/>
          <p:nvPr/>
        </p:nvSpPr>
        <p:spPr>
          <a:xfrm>
            <a:off x="3203848" y="5517232"/>
            <a:ext cx="3168352" cy="1152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  <a:p>
            <a:pPr algn="ctr"/>
            <a:r>
              <a:rPr lang="ro-RO"/>
              <a:t>Vă </a:t>
            </a:r>
            <a:r>
              <a:rPr lang="ro-RO" dirty="0"/>
              <a:t>mulțumim pentru atenție!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2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9" cy="42093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vi-VN" dirty="0"/>
              <a:t> ●  </a:t>
            </a:r>
            <a:r>
              <a:rPr lang="vi-VN" b="1" dirty="0"/>
              <a:t>I</a:t>
            </a:r>
            <a:r>
              <a:rPr lang="ro-RO" b="1" dirty="0"/>
              <a:t>n</a:t>
            </a:r>
            <a:r>
              <a:rPr lang="vi-VN" b="1" dirty="0"/>
              <a:t>spectorat</a:t>
            </a:r>
            <a:r>
              <a:rPr lang="ro-RO" b="1" dirty="0"/>
              <a:t>ul Ș</a:t>
            </a:r>
            <a:r>
              <a:rPr lang="vi-VN" b="1" dirty="0"/>
              <a:t>colar </a:t>
            </a:r>
            <a:r>
              <a:rPr lang="ro-RO" b="1" dirty="0"/>
              <a:t>J</a:t>
            </a:r>
            <a:r>
              <a:rPr lang="vi-VN" b="1" dirty="0"/>
              <a:t>ude</a:t>
            </a:r>
            <a:r>
              <a:rPr lang="ro-RO" b="1" dirty="0"/>
              <a:t>ț</a:t>
            </a:r>
            <a:r>
              <a:rPr lang="vi-VN" b="1" dirty="0"/>
              <a:t>ean Ia</a:t>
            </a:r>
            <a:r>
              <a:rPr lang="ro-RO" b="1" dirty="0"/>
              <a:t>ș</a:t>
            </a:r>
            <a:r>
              <a:rPr lang="vi-VN" b="1" dirty="0"/>
              <a:t>i (R</a:t>
            </a:r>
            <a:r>
              <a:rPr lang="ro-RO" b="1" dirty="0"/>
              <a:t>omânia</a:t>
            </a:r>
            <a:r>
              <a:rPr lang="vi-VN" b="1" dirty="0"/>
              <a:t>)</a:t>
            </a:r>
            <a:endParaRPr lang="vi-VN" dirty="0"/>
          </a:p>
          <a:p>
            <a:r>
              <a:rPr lang="ro-RO" b="1" dirty="0"/>
              <a:t> </a:t>
            </a:r>
            <a:r>
              <a:rPr lang="vi-VN" b="1" dirty="0"/>
              <a:t>APPDA Coimbra (P</a:t>
            </a:r>
            <a:r>
              <a:rPr lang="ro-RO" b="1" dirty="0"/>
              <a:t>ortugalia</a:t>
            </a:r>
            <a:r>
              <a:rPr lang="vi-VN" b="1" dirty="0"/>
              <a:t>)</a:t>
            </a:r>
            <a:endParaRPr lang="ro-RO" b="1" dirty="0"/>
          </a:p>
          <a:p>
            <a:pPr marL="0" indent="0">
              <a:buNone/>
            </a:pPr>
            <a:r>
              <a:rPr lang="vi-VN" dirty="0"/>
              <a:t>●  </a:t>
            </a:r>
            <a:r>
              <a:rPr lang="vi-VN" b="1" dirty="0"/>
              <a:t>Rețeaua europeană de învățare digitală (I</a:t>
            </a:r>
            <a:r>
              <a:rPr lang="ro-RO" b="1" dirty="0"/>
              <a:t>talia</a:t>
            </a:r>
            <a:r>
              <a:rPr lang="vi-VN" b="1" dirty="0"/>
              <a:t>)</a:t>
            </a:r>
            <a:endParaRPr lang="vi-VN" b="0" dirty="0">
              <a:effectLst/>
            </a:endParaRPr>
          </a:p>
          <a:p>
            <a:r>
              <a:rPr lang="vi-VN" dirty="0"/>
              <a:t> </a:t>
            </a:r>
            <a:r>
              <a:rPr lang="vi-VN" b="1" dirty="0"/>
              <a:t>ENFOR (I</a:t>
            </a:r>
            <a:r>
              <a:rPr lang="ro-RO" b="1" dirty="0"/>
              <a:t>talia</a:t>
            </a:r>
            <a:r>
              <a:rPr lang="vi-VN" b="1" dirty="0"/>
              <a:t>): </a:t>
            </a:r>
            <a:endParaRPr lang="ro-RO" b="1" dirty="0"/>
          </a:p>
          <a:p>
            <a:pPr marL="0" indent="0">
              <a:buNone/>
            </a:pPr>
            <a:r>
              <a:rPr lang="vi-VN" dirty="0"/>
              <a:t>●  </a:t>
            </a:r>
            <a:r>
              <a:rPr lang="vi-VN" b="1" dirty="0"/>
              <a:t>PLATON MEPE (</a:t>
            </a:r>
            <a:r>
              <a:rPr lang="ro-RO" b="1" dirty="0"/>
              <a:t>Grecia</a:t>
            </a:r>
            <a:r>
              <a:rPr lang="vi-VN" b="1" dirty="0"/>
              <a:t>) </a:t>
            </a:r>
            <a:endParaRPr lang="ro-RO" b="1" dirty="0"/>
          </a:p>
          <a:p>
            <a:pPr marL="0" indent="0">
              <a:buNone/>
            </a:pPr>
            <a:r>
              <a:rPr lang="vi-VN" dirty="0"/>
              <a:t>●  </a:t>
            </a:r>
            <a:r>
              <a:rPr lang="vi-VN" b="1" dirty="0"/>
              <a:t>Rusenska Targovsko Industrialna Kamara (B</a:t>
            </a:r>
            <a:r>
              <a:rPr lang="ro-RO" b="1" dirty="0"/>
              <a:t>ulgaria</a:t>
            </a:r>
            <a:r>
              <a:rPr lang="vi-VN" b="1" dirty="0"/>
              <a:t>)</a:t>
            </a:r>
            <a:endParaRPr lang="ro-RO" b="1" dirty="0"/>
          </a:p>
          <a:p>
            <a:pPr marL="0" indent="0">
              <a:buNone/>
            </a:pPr>
            <a:r>
              <a:rPr lang="vi-VN" dirty="0"/>
              <a:t>●  </a:t>
            </a:r>
            <a:r>
              <a:rPr lang="vi-VN" b="1" dirty="0"/>
              <a:t>Associação Portuguesa de Emprego Apoiado (P</a:t>
            </a:r>
            <a:r>
              <a:rPr lang="ro-RO" b="1" dirty="0"/>
              <a:t>ortugalia</a:t>
            </a:r>
            <a:r>
              <a:rPr lang="vi-VN" b="1" dirty="0"/>
              <a:t>)</a:t>
            </a:r>
            <a:endParaRPr lang="ro-RO" b="1" dirty="0"/>
          </a:p>
          <a:p>
            <a:r>
              <a:rPr lang="ro-RO" b="1" dirty="0"/>
              <a:t>Profesori și elevi implicați din rețeaua școlară în România:</a:t>
            </a:r>
          </a:p>
          <a:p>
            <a:pPr marL="301943" lvl="1" indent="0">
              <a:buNone/>
            </a:pPr>
            <a:r>
              <a:rPr lang="ro-RO" b="1" dirty="0"/>
              <a:t>	Colegiul Economic Administrativ Iași </a:t>
            </a:r>
          </a:p>
          <a:p>
            <a:pPr marL="301943" lvl="1" indent="0">
              <a:buNone/>
            </a:pPr>
            <a:r>
              <a:rPr lang="ro-RO" b="1" dirty="0"/>
              <a:t>			Liceul teoretic </a:t>
            </a:r>
            <a:r>
              <a:rPr lang="en-US" b="1" dirty="0"/>
              <a:t>“</a:t>
            </a:r>
            <a:r>
              <a:rPr lang="ro-RO" b="1" dirty="0"/>
              <a:t>Miron Costin</a:t>
            </a:r>
            <a:r>
              <a:rPr lang="en-US" b="1" dirty="0"/>
              <a:t>”</a:t>
            </a:r>
            <a:r>
              <a:rPr lang="ro-RO" b="1" dirty="0"/>
              <a:t> </a:t>
            </a:r>
            <a:r>
              <a:rPr lang="vi-VN" b="1" dirty="0"/>
              <a:t> </a:t>
            </a:r>
            <a:r>
              <a:rPr lang="ro-RO" b="1" dirty="0"/>
              <a:t>Iași </a:t>
            </a:r>
          </a:p>
          <a:p>
            <a:pPr marL="301943" lvl="1" indent="0">
              <a:buNone/>
            </a:pPr>
            <a:endParaRPr lang="vi-VN" b="0" dirty="0">
              <a:effectLst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F1724-85EA-4555-BB1B-A19DAED1F47C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b="1" dirty="0"/>
              <a:t>Instituții p</a:t>
            </a:r>
            <a:r>
              <a:rPr lang="vi-VN" dirty="0"/>
              <a:t>articipan</a:t>
            </a:r>
            <a:r>
              <a:rPr lang="ro-RO" b="1" dirty="0"/>
              <a:t>te</a:t>
            </a:r>
            <a:r>
              <a:rPr lang="vi-VN" b="1" dirty="0"/>
              <a:t>:</a:t>
            </a:r>
            <a:endParaRPr lang="en-US" dirty="0"/>
          </a:p>
        </p:txBody>
      </p:sp>
      <p:pic>
        <p:nvPicPr>
          <p:cNvPr id="7" name="Picture 6" descr="C:\Users\Johnny\Desktop\sigla liceu copy (1)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5157192"/>
            <a:ext cx="835243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157192"/>
            <a:ext cx="9525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0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424936" cy="3849291"/>
          </a:xfrm>
        </p:spPr>
        <p:txBody>
          <a:bodyPr>
            <a:normAutofit fontScale="32500" lnSpcReduction="20000"/>
          </a:bodyPr>
          <a:lstStyle/>
          <a:p>
            <a:pPr algn="just"/>
            <a:endParaRPr lang="vi-VN" b="0" dirty="0">
              <a:effectLst/>
            </a:endParaRPr>
          </a:p>
          <a:p>
            <a:pPr marL="0" indent="0" algn="just">
              <a:buNone/>
            </a:pP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1. Prezentarea și testarea 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odulelor de 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ormare;</a:t>
            </a:r>
            <a:endParaRPr lang="vi-VN" sz="7400" b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2. Antren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 tehnic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 Job Coach;</a:t>
            </a:r>
            <a:endParaRPr lang="vi-VN" sz="7400" b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3. Îmbunătățirea abilităților educatorilor;</a:t>
            </a:r>
            <a:endParaRPr lang="vi-VN" sz="7400" b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4. Pilotarea 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concomitentă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 a rezultatelor 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oferi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te de Mediul Social de Învățare și a procesului de validare;</a:t>
            </a:r>
            <a:endParaRPr lang="vi-VN" sz="7400" b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Dobândirea de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 cunoștințe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 teoretice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 și crearea de sinergii europene;</a:t>
            </a:r>
            <a:endParaRPr lang="vi-VN" sz="7400" b="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6. Creșterea gradului de conștientizare cu privire la 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educarea și integrarea pe piața muncii a tinerilor cu tulburări din spectrul </a:t>
            </a:r>
            <a:r>
              <a:rPr lang="vi-VN" sz="7400" dirty="0">
                <a:latin typeface="Times New Roman" pitchFamily="18" charset="0"/>
                <a:cs typeface="Times New Roman" pitchFamily="18" charset="0"/>
              </a:rPr>
              <a:t>autis</a:t>
            </a:r>
            <a:r>
              <a:rPr lang="ro-RO" sz="7400" dirty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vi-VN" sz="7400" dirty="0">
                <a:latin typeface="Times New Roman" pitchFamily="18" charset="0"/>
                <a:cs typeface="Times New Roman" pitchFamily="18" charset="0"/>
              </a:rPr>
            </a:br>
            <a:endParaRPr lang="en-US" sz="7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4DB6-2B3A-44BE-AA7A-4E3CE26CE3EC}" type="datetime1">
              <a:rPr lang="ro-RO" smtClean="0"/>
              <a:t>13.12.2021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4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rincipale</a:t>
            </a:r>
            <a:r>
              <a:rPr lang="ro-RO" sz="4000" b="1" dirty="0">
                <a:latin typeface="Times New Roman" pitchFamily="18" charset="0"/>
                <a:cs typeface="Times New Roman" pitchFamily="18" charset="0"/>
              </a:rPr>
              <a:t>le o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biective</a:t>
            </a:r>
            <a:br>
              <a:rPr lang="ro-RO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o-RO" sz="4000" b="1" dirty="0">
                <a:latin typeface="Times New Roman" pitchFamily="18" charset="0"/>
                <a:cs typeface="Times New Roman" pitchFamily="18" charset="0"/>
              </a:rPr>
              <a:t>ale parteneriatului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2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9C42-9439-45D1-8339-3F491FE27BED}" type="datetime1">
              <a:rPr lang="ro-RO" smtClean="0"/>
              <a:t>13.12.2021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Echipa de proiect prezentă la întâlnire</a:t>
            </a:r>
            <a:endParaRPr lang="en-US" dirty="0"/>
          </a:p>
        </p:txBody>
      </p:sp>
      <p:pic>
        <p:nvPicPr>
          <p:cNvPr id="6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084" y="2204864"/>
            <a:ext cx="6624736" cy="3533320"/>
          </a:xfrm>
        </p:spPr>
      </p:pic>
      <p:sp>
        <p:nvSpPr>
          <p:cNvPr id="7" name="TextBox 6"/>
          <p:cNvSpPr txBox="1"/>
          <p:nvPr/>
        </p:nvSpPr>
        <p:spPr>
          <a:xfrm>
            <a:off x="7320733" y="1844824"/>
            <a:ext cx="13681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dirty="0"/>
          </a:p>
          <a:p>
            <a:pPr algn="ctr"/>
            <a:r>
              <a:rPr lang="ro-RO" dirty="0"/>
              <a:t>Simbolu</a:t>
            </a:r>
            <a:r>
              <a:rPr lang="en-US" dirty="0"/>
              <a:t>l</a:t>
            </a:r>
            <a:r>
              <a:rPr lang="ro-RO" dirty="0"/>
              <a:t> munc</a:t>
            </a:r>
            <a:r>
              <a:rPr lang="en-US" dirty="0"/>
              <a:t>ii</a:t>
            </a:r>
            <a:r>
              <a:rPr lang="ro-RO" dirty="0"/>
              <a:t> în echipă proiectat</a:t>
            </a:r>
            <a:r>
              <a:rPr lang="en-US" dirty="0"/>
              <a:t> </a:t>
            </a:r>
            <a:r>
              <a:rPr lang="ro-RO" dirty="0"/>
              <a:t>și realizat de tinerii cu autism de la </a:t>
            </a:r>
            <a:r>
              <a:rPr lang="vi-VN" b="1" dirty="0"/>
              <a:t>APPDA Coimbra</a:t>
            </a:r>
            <a:r>
              <a:rPr lang="ro-RO" b="1" dirty="0"/>
              <a:t>:</a:t>
            </a:r>
            <a:r>
              <a:rPr lang="en-US" dirty="0"/>
              <a:t> “</a:t>
            </a:r>
            <a:r>
              <a:rPr lang="ro-RO" dirty="0"/>
              <a:t>Devenim,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munc</a:t>
            </a:r>
            <a:r>
              <a:rPr lang="ro-RO" dirty="0"/>
              <a:t>ă, parte </a:t>
            </a:r>
            <a:r>
              <a:rPr lang="en-US" dirty="0"/>
              <a:t>a</a:t>
            </a:r>
            <a:r>
              <a:rPr lang="ro-RO" dirty="0"/>
              <a:t> întreg</a:t>
            </a:r>
            <a:r>
              <a:rPr lang="en-US" dirty="0" err="1"/>
              <a:t>ului</a:t>
            </a:r>
            <a:r>
              <a:rPr lang="en-US" dirty="0"/>
              <a:t>”</a:t>
            </a:r>
            <a:r>
              <a:rPr lang="ro-RO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31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3 noiembrie 2021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B879-CC90-4A43-9B36-4225312CD506}" type="datetime1">
              <a:rPr lang="ro-RO" smtClean="0"/>
              <a:t>13.12.2021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/>
              <a:t>Număr proiect 2019-1-PT01-KA201-061366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67545" y="2348880"/>
            <a:ext cx="3312367" cy="3528392"/>
          </a:xfrm>
        </p:spPr>
        <p:txBody>
          <a:bodyPr>
            <a:normAutofit fontScale="85000" lnSpcReduction="20000"/>
          </a:bodyPr>
          <a:lstStyle/>
          <a:p>
            <a:r>
              <a:rPr lang="ro-RO" dirty="0"/>
              <a:t>Introducere</a:t>
            </a:r>
          </a:p>
          <a:p>
            <a:pPr marL="0" indent="0">
              <a:buNone/>
            </a:pPr>
            <a:endParaRPr lang="ro-RO" dirty="0"/>
          </a:p>
          <a:p>
            <a:r>
              <a:rPr lang="it-IT" b="1" dirty="0"/>
              <a:t>Modulul 1 </a:t>
            </a:r>
            <a:r>
              <a:rPr lang="it-IT" dirty="0"/>
              <a:t>- Diagnostic și evaluare clinică</a:t>
            </a:r>
            <a:endParaRPr lang="ro-RO" dirty="0"/>
          </a:p>
          <a:p>
            <a:pPr marL="0" indent="0">
              <a:buNone/>
            </a:pPr>
            <a:endParaRPr lang="ro-RO" dirty="0"/>
          </a:p>
          <a:p>
            <a:r>
              <a:rPr lang="en-US" b="1" dirty="0" err="1"/>
              <a:t>Modulul</a:t>
            </a:r>
            <a:r>
              <a:rPr lang="en-US" b="1" dirty="0"/>
              <a:t> 2 </a:t>
            </a:r>
            <a:r>
              <a:rPr lang="en-US" dirty="0"/>
              <a:t>- </a:t>
            </a:r>
            <a:r>
              <a:rPr lang="en-US" dirty="0" err="1"/>
              <a:t>Caracteristicile</a:t>
            </a:r>
            <a:r>
              <a:rPr lang="en-US" dirty="0"/>
              <a:t> </a:t>
            </a:r>
            <a:r>
              <a:rPr lang="ro-RO" dirty="0"/>
              <a:t>tulburărilor din spectrul </a:t>
            </a:r>
            <a:r>
              <a:rPr lang="en-US" dirty="0" err="1"/>
              <a:t>auti</a:t>
            </a:r>
            <a:r>
              <a:rPr lang="ro-RO" dirty="0"/>
              <a:t>st</a:t>
            </a:r>
          </a:p>
          <a:p>
            <a:endParaRPr lang="ro-RO" dirty="0"/>
          </a:p>
          <a:p>
            <a:r>
              <a:rPr lang="vi-VN" b="1" dirty="0">
                <a:latin typeface="Candara" pitchFamily="34" charset="0"/>
              </a:rPr>
              <a:t>Modulul 3 </a:t>
            </a:r>
            <a:r>
              <a:rPr lang="vi-VN" dirty="0">
                <a:latin typeface="Candara" pitchFamily="34" charset="0"/>
              </a:rPr>
              <a:t>- Evaluarea competențelor pentru plasarea </a:t>
            </a:r>
            <a:r>
              <a:rPr lang="ro-RO" dirty="0">
                <a:latin typeface="Candara" pitchFamily="34" charset="0"/>
              </a:rPr>
              <a:t>la </a:t>
            </a:r>
            <a:r>
              <a:rPr lang="vi-VN" dirty="0">
                <a:latin typeface="Candara" pitchFamily="34" charset="0"/>
              </a:rPr>
              <a:t>loc</a:t>
            </a:r>
            <a:r>
              <a:rPr lang="ro-RO" dirty="0">
                <a:latin typeface="Candara" pitchFamily="34" charset="0"/>
              </a:rPr>
              <a:t>ul</a:t>
            </a:r>
            <a:r>
              <a:rPr lang="vi-VN" dirty="0">
                <a:latin typeface="Candara" pitchFamily="34" charset="0"/>
              </a:rPr>
              <a:t> de muncă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2564904"/>
            <a:ext cx="4968552" cy="3134009"/>
          </a:xfrm>
        </p:spPr>
      </p:pic>
    </p:spTree>
    <p:extLst>
      <p:ext uri="{BB962C8B-B14F-4D97-AF65-F5344CB8AC3E}">
        <p14:creationId xmlns:p14="http://schemas.microsoft.com/office/powerpoint/2010/main" val="386298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o-RO" sz="1800" dirty="0"/>
            </a:br>
            <a:r>
              <a:rPr lang="fr-FR" sz="1800" dirty="0" err="1"/>
              <a:t>Intervenția</a:t>
            </a:r>
            <a:r>
              <a:rPr lang="fr-FR" sz="1800" dirty="0"/>
              <a:t> </a:t>
            </a:r>
            <a:r>
              <a:rPr lang="fr-FR" sz="1800" dirty="0" err="1"/>
              <a:t>educațională</a:t>
            </a:r>
            <a:r>
              <a:rPr lang="fr-FR" sz="1800" dirty="0"/>
              <a:t> </a:t>
            </a:r>
            <a:r>
              <a:rPr lang="fr-FR" sz="1800" dirty="0" err="1"/>
              <a:t>în</a:t>
            </a:r>
            <a:r>
              <a:rPr lang="fr-FR" sz="1800" dirty="0"/>
              <a:t> </a:t>
            </a:r>
            <a:r>
              <a:rPr lang="fr-FR" sz="1800" dirty="0" err="1"/>
              <a:t>autism</a:t>
            </a:r>
            <a:r>
              <a:rPr lang="fr-FR" sz="1800" dirty="0"/>
              <a:t> este un </a:t>
            </a:r>
            <a:r>
              <a:rPr lang="fr-FR" sz="1800" dirty="0" err="1"/>
              <a:t>proces</a:t>
            </a:r>
            <a:r>
              <a:rPr lang="fr-FR" sz="1800" dirty="0"/>
              <a:t> </a:t>
            </a:r>
            <a:r>
              <a:rPr lang="fr-FR" sz="1800" dirty="0" err="1"/>
              <a:t>intens</a:t>
            </a:r>
            <a:r>
              <a:rPr lang="fr-FR" sz="1800" dirty="0"/>
              <a:t> </a:t>
            </a:r>
            <a:r>
              <a:rPr lang="fr-FR" sz="1800" dirty="0" err="1"/>
              <a:t>și</a:t>
            </a:r>
            <a:r>
              <a:rPr lang="fr-FR" sz="1800" dirty="0"/>
              <a:t> </a:t>
            </a:r>
            <a:r>
              <a:rPr lang="fr-FR" sz="1800" dirty="0" err="1"/>
              <a:t>complex</a:t>
            </a:r>
            <a:r>
              <a:rPr lang="fr-FR" sz="1800" dirty="0"/>
              <a:t> care </a:t>
            </a:r>
            <a:r>
              <a:rPr lang="fr-FR" sz="1800" dirty="0" err="1"/>
              <a:t>implică</a:t>
            </a:r>
            <a:r>
              <a:rPr lang="fr-FR" sz="1800" dirty="0"/>
              <a:t> o </a:t>
            </a:r>
            <a:r>
              <a:rPr lang="fr-FR" sz="1800" dirty="0" err="1"/>
              <a:t>echipă</a:t>
            </a:r>
            <a:r>
              <a:rPr lang="fr-FR" sz="1800" dirty="0"/>
              <a:t> de </a:t>
            </a:r>
            <a:r>
              <a:rPr lang="fr-FR" sz="1800" dirty="0" err="1"/>
              <a:t>profesioniști</a:t>
            </a:r>
            <a:r>
              <a:rPr lang="fr-FR" sz="1800" dirty="0"/>
              <a:t> </a:t>
            </a:r>
            <a:r>
              <a:rPr lang="fr-FR" sz="1800" dirty="0" err="1"/>
              <a:t>și</a:t>
            </a:r>
            <a:r>
              <a:rPr lang="fr-FR" sz="1800" dirty="0"/>
              <a:t> </a:t>
            </a:r>
            <a:r>
              <a:rPr lang="fr-FR" sz="1800" dirty="0" err="1"/>
              <a:t>multe</a:t>
            </a:r>
            <a:r>
              <a:rPr lang="fr-FR" sz="1800" dirty="0"/>
              <a:t> ore </a:t>
            </a:r>
            <a:r>
              <a:rPr lang="fr-FR" sz="1800" dirty="0" err="1"/>
              <a:t>săptămânale</a:t>
            </a:r>
            <a:r>
              <a:rPr lang="fr-FR" sz="1800" dirty="0"/>
              <a:t> de </a:t>
            </a:r>
            <a:r>
              <a:rPr lang="fr-FR" sz="1800" dirty="0" err="1"/>
              <a:t>terapie</a:t>
            </a:r>
            <a:r>
              <a:rPr lang="fr-FR" sz="1800" dirty="0"/>
              <a:t> </a:t>
            </a:r>
            <a:r>
              <a:rPr lang="fr-FR" sz="1800" dirty="0" err="1"/>
              <a:t>și</a:t>
            </a:r>
            <a:r>
              <a:rPr lang="fr-FR" sz="1800" dirty="0"/>
              <a:t> instruire </a:t>
            </a:r>
            <a:r>
              <a:rPr lang="fr-FR" sz="1800" dirty="0" err="1"/>
              <a:t>pentru</a:t>
            </a:r>
            <a:r>
              <a:rPr lang="fr-FR" sz="1800" dirty="0"/>
              <a:t> a </a:t>
            </a:r>
            <a:r>
              <a:rPr lang="fr-FR" sz="1800" dirty="0" err="1"/>
              <a:t>satisface</a:t>
            </a:r>
            <a:r>
              <a:rPr lang="fr-FR" sz="1800" dirty="0"/>
              <a:t> </a:t>
            </a:r>
            <a:r>
              <a:rPr lang="fr-FR" sz="1800" dirty="0" err="1"/>
              <a:t>nevoile</a:t>
            </a:r>
            <a:r>
              <a:rPr lang="fr-FR" sz="1800" dirty="0"/>
              <a:t> </a:t>
            </a:r>
            <a:r>
              <a:rPr lang="fr-FR" sz="1800" dirty="0" err="1"/>
              <a:t>comportamentale</a:t>
            </a:r>
            <a:r>
              <a:rPr lang="fr-FR" sz="1800" dirty="0"/>
              <a:t>, </a:t>
            </a:r>
            <a:r>
              <a:rPr lang="ro-RO" sz="1800" dirty="0"/>
              <a:t>cele </a:t>
            </a:r>
            <a:r>
              <a:rPr lang="fr-FR" sz="1800" dirty="0"/>
              <a:t>de </a:t>
            </a:r>
            <a:r>
              <a:rPr lang="fr-FR" sz="1800" dirty="0" err="1"/>
              <a:t>dezvoltare</a:t>
            </a:r>
            <a:r>
              <a:rPr lang="fr-FR" sz="1800" dirty="0"/>
              <a:t>, sociale </a:t>
            </a:r>
            <a:r>
              <a:rPr lang="fr-FR" sz="1800" dirty="0" err="1"/>
              <a:t>și</a:t>
            </a:r>
            <a:r>
              <a:rPr lang="fr-FR" sz="1800" dirty="0"/>
              <a:t> </a:t>
            </a:r>
            <a:r>
              <a:rPr lang="fr-FR" sz="1800" dirty="0" err="1"/>
              <a:t>educaționale</a:t>
            </a:r>
            <a:r>
              <a:rPr lang="fr-FR" sz="1800" dirty="0"/>
              <a:t> ale </a:t>
            </a:r>
            <a:r>
              <a:rPr lang="fr-FR" sz="1800" dirty="0" err="1"/>
              <a:t>unui</a:t>
            </a:r>
            <a:r>
              <a:rPr lang="fr-FR" sz="1800" dirty="0"/>
              <a:t> </a:t>
            </a:r>
            <a:r>
              <a:rPr lang="fr-FR" sz="1800" dirty="0" err="1"/>
              <a:t>elev</a:t>
            </a:r>
            <a:r>
              <a:rPr lang="fr-FR" sz="1800" dirty="0"/>
              <a:t>.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8A5B-28B3-47C9-8044-3F7C8A905C6A}" type="datetime1">
              <a:rPr lang="ro-RO" smtClean="0"/>
              <a:t>13.12.2021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95536" y="2679192"/>
            <a:ext cx="4103311" cy="344728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o-RO" sz="2600" dirty="0"/>
          </a:p>
          <a:p>
            <a:pPr algn="just"/>
            <a:r>
              <a:rPr lang="vi-VN" sz="2600" dirty="0">
                <a:latin typeface="Candara" pitchFamily="34" charset="0"/>
              </a:rPr>
              <a:t>Modulul 1 </a:t>
            </a:r>
            <a:r>
              <a:rPr lang="vi-VN" sz="2600" i="1" dirty="0">
                <a:latin typeface="Candara" pitchFamily="34" charset="0"/>
              </a:rPr>
              <a:t>Diagnosticul și evaluarea clinică</a:t>
            </a:r>
            <a:r>
              <a:rPr lang="vi-VN" sz="2600" dirty="0">
                <a:latin typeface="Candara" pitchFamily="34" charset="0"/>
              </a:rPr>
              <a:t> este împărțit în 5 puncte distincte: criterii de diagnostic, comorbidități, tulburări asociate cu diagnosticul de autism, date etiologice și date epidemiologice, informații despre cauze și incidență, evaluarea clinică prin identificarea instrumentelor</a:t>
            </a:r>
            <a:r>
              <a:rPr lang="ro-RO" sz="2600" dirty="0">
                <a:latin typeface="Candara" pitchFamily="34" charset="0"/>
              </a:rPr>
              <a:t> ce</a:t>
            </a:r>
            <a:r>
              <a:rPr lang="vi-VN" sz="2600" dirty="0">
                <a:latin typeface="Candara" pitchFamily="34" charset="0"/>
              </a:rPr>
              <a:t> explică modul în care se face diagnosticul în fiecare dintre țările partenere</a:t>
            </a:r>
            <a:r>
              <a:rPr lang="ro-RO" sz="2600" dirty="0">
                <a:latin typeface="Candara" pitchFamily="34" charset="0"/>
              </a:rPr>
              <a:t>, </a:t>
            </a:r>
            <a:r>
              <a:rPr lang="vi-VN" sz="2600" dirty="0">
                <a:latin typeface="Candara" pitchFamily="34" charset="0"/>
              </a:rPr>
              <a:t>metode</a:t>
            </a:r>
            <a:r>
              <a:rPr lang="ro-RO" sz="2600" dirty="0">
                <a:latin typeface="Candara" pitchFamily="34" charset="0"/>
              </a:rPr>
              <a:t> </a:t>
            </a:r>
            <a:r>
              <a:rPr lang="vi-VN" sz="2600" dirty="0">
                <a:latin typeface="Candara" pitchFamily="34" charset="0"/>
              </a:rPr>
              <a:t>de diagnosticare</a:t>
            </a:r>
            <a:r>
              <a:rPr lang="vi-VN" dirty="0">
                <a:latin typeface="Candara" pitchFamily="34" charset="0"/>
              </a:rPr>
              <a:t>.</a:t>
            </a:r>
          </a:p>
          <a:p>
            <a:endParaRPr lang="en-US" dirty="0">
              <a:latin typeface="Candar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572000" y="2780928"/>
            <a:ext cx="4319336" cy="3312368"/>
          </a:xfrm>
        </p:spPr>
        <p:txBody>
          <a:bodyPr>
            <a:noAutofit/>
          </a:bodyPr>
          <a:lstStyle/>
          <a:p>
            <a:pPr algn="just"/>
            <a:r>
              <a:rPr lang="vi-VN" sz="1800" dirty="0">
                <a:latin typeface="Candara" pitchFamily="34" charset="0"/>
              </a:rPr>
              <a:t>Modulul 2 cup</a:t>
            </a:r>
            <a:r>
              <a:rPr lang="ro-RO" sz="1800" dirty="0">
                <a:latin typeface="Candara" pitchFamily="34" charset="0"/>
              </a:rPr>
              <a:t>r</a:t>
            </a:r>
            <a:r>
              <a:rPr lang="vi-VN" sz="1800" dirty="0">
                <a:latin typeface="Candara" pitchFamily="34" charset="0"/>
              </a:rPr>
              <a:t>inde </a:t>
            </a:r>
            <a:r>
              <a:rPr lang="vi-VN" sz="1800" i="1" dirty="0">
                <a:latin typeface="Candara" pitchFamily="34" charset="0"/>
              </a:rPr>
              <a:t>caracteristicile autismului</a:t>
            </a:r>
            <a:r>
              <a:rPr lang="vi-VN" sz="1800" dirty="0">
                <a:latin typeface="Candara" pitchFamily="34" charset="0"/>
              </a:rPr>
              <a:t>: aspecte particulare ale comunicării și interacțiunii sociale, particularități ale </a:t>
            </a:r>
            <a:r>
              <a:rPr lang="ro-RO" sz="1800" dirty="0">
                <a:latin typeface="Candara" pitchFamily="34" charset="0"/>
              </a:rPr>
              <a:t>c</a:t>
            </a:r>
            <a:r>
              <a:rPr lang="vi-VN" sz="1800" dirty="0">
                <a:latin typeface="Candara" pitchFamily="34" charset="0"/>
              </a:rPr>
              <a:t>omportamentului, manifestări în mediul școlar și hărțuire.</a:t>
            </a:r>
            <a:r>
              <a:rPr lang="ro-RO" sz="1800" dirty="0">
                <a:latin typeface="Candara" pitchFamily="34" charset="0"/>
              </a:rPr>
              <a:t> Au fost trecute în revistă </a:t>
            </a:r>
            <a:r>
              <a:rPr lang="vi-VN" sz="1800" dirty="0">
                <a:latin typeface="Candara" pitchFamily="34" charset="0"/>
              </a:rPr>
              <a:t>orientări științifice și bune practici pentru persoanele cu autism</a:t>
            </a:r>
            <a:r>
              <a:rPr lang="ro-RO" sz="1800" dirty="0">
                <a:latin typeface="Candara" pitchFamily="34" charset="0"/>
              </a:rPr>
              <a:t>,</a:t>
            </a:r>
            <a:r>
              <a:rPr lang="vi-VN" sz="1800" dirty="0">
                <a:latin typeface="Candara" pitchFamily="34" charset="0"/>
              </a:rPr>
              <a:t> pentru interacțiunea </a:t>
            </a:r>
            <a:r>
              <a:rPr lang="ro-RO" sz="1800" dirty="0">
                <a:latin typeface="Candara" pitchFamily="34" charset="0"/>
              </a:rPr>
              <a:t>acestora cu profesioniștii în domeniu și educatori.</a:t>
            </a:r>
            <a:br>
              <a:rPr lang="vi-VN" sz="1800" dirty="0">
                <a:latin typeface="Candara" pitchFamily="34" charset="0"/>
              </a:rPr>
            </a:br>
            <a:endParaRPr lang="en-US" sz="1800" dirty="0"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5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4 noiembrie 2021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E79B-A8B0-4C16-8264-C7ABCD085631}" type="datetime1">
              <a:rPr lang="ro-RO" smtClean="0"/>
              <a:t>13.12.2021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2708920"/>
            <a:ext cx="4233885" cy="3096344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vi-VN" sz="2600" dirty="0">
                <a:latin typeface="Candara" pitchFamily="34" charset="0"/>
              </a:rPr>
              <a:t>Modulul 4</a:t>
            </a:r>
            <a:r>
              <a:rPr lang="ro-RO" sz="2600" dirty="0">
                <a:latin typeface="Candara" pitchFamily="34" charset="0"/>
              </a:rPr>
              <a:t> </a:t>
            </a:r>
            <a:r>
              <a:rPr lang="vi-VN" sz="2600" dirty="0">
                <a:latin typeface="Candara" pitchFamily="34" charset="0"/>
              </a:rPr>
              <a:t>- </a:t>
            </a:r>
            <a:r>
              <a:rPr lang="ro-RO" sz="2600" dirty="0">
                <a:latin typeface="Candara" pitchFamily="34" charset="0"/>
              </a:rPr>
              <a:t>Muncă și</a:t>
            </a:r>
            <a:r>
              <a:rPr lang="vi-VN" sz="2600" dirty="0">
                <a:latin typeface="Candara" pitchFamily="34" charset="0"/>
              </a:rPr>
              <a:t> </a:t>
            </a:r>
            <a:r>
              <a:rPr lang="ro-RO" sz="2600" dirty="0">
                <a:latin typeface="Candara" pitchFamily="34" charset="0"/>
              </a:rPr>
              <a:t>antreprenoriat</a:t>
            </a:r>
            <a:r>
              <a:rPr lang="vi-VN" sz="2600" dirty="0">
                <a:latin typeface="Candara" pitchFamily="34" charset="0"/>
              </a:rPr>
              <a:t> social</a:t>
            </a:r>
            <a:endParaRPr lang="ro-RO" sz="2600" dirty="0">
              <a:latin typeface="Candara" pitchFamily="34" charset="0"/>
            </a:endParaRPr>
          </a:p>
          <a:p>
            <a:r>
              <a:rPr lang="vi-VN" sz="2600" dirty="0">
                <a:latin typeface="Candara" pitchFamily="34" charset="0"/>
              </a:rPr>
              <a:t>Modulul 4</a:t>
            </a:r>
            <a:r>
              <a:rPr lang="ro-RO" sz="2600" dirty="0">
                <a:latin typeface="Candara" pitchFamily="34" charset="0"/>
              </a:rPr>
              <a:t> </a:t>
            </a:r>
            <a:r>
              <a:rPr lang="vi-VN" sz="2600" dirty="0">
                <a:latin typeface="Candara" pitchFamily="34" charset="0"/>
              </a:rPr>
              <a:t>- </a:t>
            </a:r>
            <a:r>
              <a:rPr lang="ro-RO" sz="2600" dirty="0">
                <a:latin typeface="Candara" pitchFamily="34" charset="0"/>
              </a:rPr>
              <a:t>Muncă și</a:t>
            </a:r>
            <a:r>
              <a:rPr lang="vi-VN" sz="2600" dirty="0">
                <a:latin typeface="Candara" pitchFamily="34" charset="0"/>
              </a:rPr>
              <a:t> </a:t>
            </a:r>
            <a:r>
              <a:rPr lang="ro-RO" sz="2600" dirty="0">
                <a:latin typeface="Candara" pitchFamily="34" charset="0"/>
              </a:rPr>
              <a:t>antreprenoriat</a:t>
            </a:r>
            <a:r>
              <a:rPr lang="vi-VN" sz="2600" dirty="0">
                <a:latin typeface="Candara" pitchFamily="34" charset="0"/>
              </a:rPr>
              <a:t> social</a:t>
            </a:r>
            <a:r>
              <a:rPr lang="ro-RO" sz="2600" dirty="0">
                <a:latin typeface="Candara" pitchFamily="34" charset="0"/>
              </a:rPr>
              <a:t> – aplicații</a:t>
            </a:r>
          </a:p>
          <a:p>
            <a:r>
              <a:rPr lang="en-US" sz="2600" dirty="0" err="1">
                <a:latin typeface="Candara" pitchFamily="34" charset="0"/>
              </a:rPr>
              <a:t>Modulul</a:t>
            </a:r>
            <a:r>
              <a:rPr lang="en-US" sz="2600" dirty="0">
                <a:latin typeface="Candara" pitchFamily="34" charset="0"/>
              </a:rPr>
              <a:t> 5</a:t>
            </a:r>
            <a:r>
              <a:rPr lang="ro-RO" sz="2600" dirty="0">
                <a:latin typeface="Candara" pitchFamily="34" charset="0"/>
              </a:rPr>
              <a:t> </a:t>
            </a:r>
            <a:r>
              <a:rPr lang="en-US" sz="2600" dirty="0">
                <a:latin typeface="Candara" pitchFamily="34" charset="0"/>
              </a:rPr>
              <a:t>- </a:t>
            </a:r>
            <a:r>
              <a:rPr lang="en-US" sz="2600" dirty="0" err="1">
                <a:latin typeface="Candara" pitchFamily="34" charset="0"/>
              </a:rPr>
              <a:t>Tehnologii</a:t>
            </a:r>
            <a:r>
              <a:rPr lang="en-US" sz="2600" dirty="0">
                <a:latin typeface="Candara" pitchFamily="34" charset="0"/>
              </a:rPr>
              <a:t> </a:t>
            </a:r>
            <a:r>
              <a:rPr lang="ro-RO" sz="2600" dirty="0">
                <a:latin typeface="Candara" pitchFamily="34" charset="0"/>
              </a:rPr>
              <a:t>informatice </a:t>
            </a:r>
            <a:r>
              <a:rPr lang="en-US" sz="2600" dirty="0" err="1">
                <a:latin typeface="Candara" pitchFamily="34" charset="0"/>
              </a:rPr>
              <a:t>pentru</a:t>
            </a:r>
            <a:r>
              <a:rPr lang="en-US" sz="2600" dirty="0">
                <a:latin typeface="Candara" pitchFamily="34" charset="0"/>
              </a:rPr>
              <a:t> </a:t>
            </a:r>
            <a:r>
              <a:rPr lang="en-US" sz="2600" dirty="0" err="1">
                <a:latin typeface="Candara" pitchFamily="34" charset="0"/>
              </a:rPr>
              <a:t>persoanele</a:t>
            </a:r>
            <a:r>
              <a:rPr lang="en-US" sz="2600" dirty="0">
                <a:latin typeface="Candara" pitchFamily="34" charset="0"/>
              </a:rPr>
              <a:t> cu autism</a:t>
            </a:r>
            <a:endParaRPr lang="ro-RO" sz="2600" dirty="0">
              <a:latin typeface="Candara" pitchFamily="34" charset="0"/>
            </a:endParaRPr>
          </a:p>
          <a:p>
            <a:pPr marL="0" indent="0">
              <a:buNone/>
            </a:pPr>
            <a:endParaRPr lang="ro-R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8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213" y="3789040"/>
            <a:ext cx="3098040" cy="2448272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5 noiembrie 2021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5E3E-4F7E-4D08-829B-5FDF98BE30D7}" type="datetime1">
              <a:rPr lang="ro-RO" smtClean="0"/>
              <a:t>13.12.2021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22" y="2610072"/>
            <a:ext cx="1385410" cy="1179198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>
                <a:latin typeface="Candara" pitchFamily="34" charset="0"/>
              </a:rPr>
              <a:t>Modulul</a:t>
            </a:r>
            <a:r>
              <a:rPr lang="en-US" b="1" dirty="0">
                <a:latin typeface="Candara" pitchFamily="34" charset="0"/>
              </a:rPr>
              <a:t> 6</a:t>
            </a:r>
            <a:r>
              <a:rPr lang="ro-RO" b="1" dirty="0">
                <a:latin typeface="Candara" pitchFamily="34" charset="0"/>
              </a:rPr>
              <a:t> </a:t>
            </a:r>
            <a:r>
              <a:rPr lang="en-US" dirty="0">
                <a:latin typeface="Candara" pitchFamily="34" charset="0"/>
              </a:rPr>
              <a:t>- </a:t>
            </a:r>
            <a:r>
              <a:rPr lang="en-US" dirty="0" err="1">
                <a:latin typeface="Candara" pitchFamily="34" charset="0"/>
              </a:rPr>
              <a:t>Competențe</a:t>
            </a:r>
            <a:r>
              <a:rPr lang="en-US" dirty="0">
                <a:latin typeface="Candara" pitchFamily="34" charset="0"/>
              </a:rPr>
              <a:t> IT</a:t>
            </a:r>
            <a:endParaRPr lang="ro-RO" dirty="0">
              <a:latin typeface="Candara" pitchFamily="34" charset="0"/>
            </a:endParaRPr>
          </a:p>
          <a:p>
            <a:endParaRPr lang="ro-RO" dirty="0">
              <a:latin typeface="Candara" pitchFamily="34" charset="0"/>
            </a:endParaRPr>
          </a:p>
          <a:p>
            <a:pPr algn="just"/>
            <a:r>
              <a:rPr lang="vi-VN" b="1" dirty="0">
                <a:latin typeface="Candara" pitchFamily="34" charset="0"/>
              </a:rPr>
              <a:t>Modulul 7</a:t>
            </a:r>
            <a:r>
              <a:rPr lang="ro-RO" b="1" dirty="0">
                <a:latin typeface="Candara" pitchFamily="34" charset="0"/>
              </a:rPr>
              <a:t> </a:t>
            </a:r>
            <a:r>
              <a:rPr lang="vi-VN" dirty="0">
                <a:latin typeface="Candara" pitchFamily="34" charset="0"/>
              </a:rPr>
              <a:t>- Organizarea Serviciilor Sociale și de Sănătate</a:t>
            </a:r>
            <a:endParaRPr lang="ro-RO" dirty="0">
              <a:latin typeface="Candara" pitchFamily="34" charset="0"/>
            </a:endParaRPr>
          </a:p>
          <a:p>
            <a:endParaRPr lang="ro-RO" dirty="0">
              <a:latin typeface="Candara" pitchFamily="34" charset="0"/>
            </a:endParaRPr>
          </a:p>
          <a:p>
            <a:pPr algn="ctr"/>
            <a:r>
              <a:rPr lang="ro-RO" b="1" i="1" dirty="0">
                <a:latin typeface="Candara" pitchFamily="34" charset="0"/>
              </a:rPr>
              <a:t>Concluzii și perspective</a:t>
            </a:r>
            <a:r>
              <a:rPr lang="ro-RO" b="1" dirty="0">
                <a:latin typeface="Candara" pitchFamily="34" charset="0"/>
              </a:rPr>
              <a:t>:</a:t>
            </a:r>
          </a:p>
          <a:p>
            <a:pPr algn="just"/>
            <a:r>
              <a:rPr lang="vi-VN" dirty="0">
                <a:latin typeface="Candara" pitchFamily="34" charset="0"/>
              </a:rPr>
              <a:t>Analiza C1</a:t>
            </a:r>
            <a:r>
              <a:rPr lang="ro-RO" dirty="0">
                <a:latin typeface="Candara" pitchFamily="34" charset="0"/>
              </a:rPr>
              <a:t> </a:t>
            </a:r>
            <a:r>
              <a:rPr lang="vi-VN" dirty="0">
                <a:latin typeface="Candara" pitchFamily="34" charset="0"/>
              </a:rPr>
              <a:t>- </a:t>
            </a:r>
            <a:r>
              <a:rPr lang="vi-VN" i="1" dirty="0">
                <a:latin typeface="Candara" pitchFamily="34" charset="0"/>
              </a:rPr>
              <a:t>Formarea instructorilor </a:t>
            </a:r>
            <a:r>
              <a:rPr lang="ro-RO" i="1" dirty="0">
                <a:latin typeface="Candara" pitchFamily="34" charset="0"/>
              </a:rPr>
              <a:t>pentru inserția profesională a persoanelor cu tulburări din spectrul autist </a:t>
            </a:r>
            <a:r>
              <a:rPr lang="vi-VN" dirty="0">
                <a:latin typeface="Candara" pitchFamily="34" charset="0"/>
              </a:rPr>
              <a:t>- Tabăra de vară</a:t>
            </a:r>
            <a:endParaRPr lang="en-US" dirty="0">
              <a:latin typeface="Candar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060848"/>
            <a:ext cx="3203346" cy="226040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5233" y="1885996"/>
            <a:ext cx="2253107" cy="203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Media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3822192" cy="639762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Il Quotidiano del Sud, Basilicata, 4 noiembrie 2021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3140968"/>
            <a:ext cx="3819525" cy="235323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2276872"/>
            <a:ext cx="3822192" cy="639762"/>
          </a:xfrm>
        </p:spPr>
        <p:txBody>
          <a:bodyPr>
            <a:normAutofit fontScale="92500" lnSpcReduction="20000"/>
          </a:bodyPr>
          <a:lstStyle/>
          <a:p>
            <a:r>
              <a:rPr lang="ro-RO" dirty="0"/>
              <a:t>Prezentare Facebook APPDA – Proiecte ISJ Iași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en-US" dirty="0"/>
              <a:t>&lt;</a:t>
            </a:r>
            <a:r>
              <a:rPr lang="en-US" dirty="0" err="1"/>
              <a:t>iframe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="https://www.facebook.com/plugins/video.php?height=314&amp;href=https%3A%2F%2Fwww.facebook.com%2Fappdac%2Fvideos%2F245633930882885%2F&amp;show_text=false&amp;width=560&amp;t=0" width="560" height="314" style="</a:t>
            </a:r>
            <a:r>
              <a:rPr lang="en-US" dirty="0" err="1"/>
              <a:t>border:none;overflow:hidden</a:t>
            </a:r>
            <a:r>
              <a:rPr lang="en-US" dirty="0"/>
              <a:t>" scrolling="no" </a:t>
            </a:r>
            <a:r>
              <a:rPr lang="en-US" dirty="0" err="1"/>
              <a:t>frameborder</a:t>
            </a:r>
            <a:r>
              <a:rPr lang="en-US" dirty="0"/>
              <a:t>="0" </a:t>
            </a:r>
            <a:r>
              <a:rPr lang="en-US" dirty="0" err="1"/>
              <a:t>allowfullscreen</a:t>
            </a:r>
            <a:r>
              <a:rPr lang="en-US" dirty="0"/>
              <a:t>="true" allow="</a:t>
            </a:r>
            <a:r>
              <a:rPr lang="en-US" dirty="0" err="1"/>
              <a:t>autoplay</a:t>
            </a:r>
            <a:r>
              <a:rPr lang="en-US" dirty="0"/>
              <a:t>; clipboard-write; encrypted-media; picture-in-picture; web-share" </a:t>
            </a:r>
            <a:r>
              <a:rPr lang="en-US" dirty="0" err="1"/>
              <a:t>allowFullScreen</a:t>
            </a:r>
            <a:r>
              <a:rPr lang="en-US" dirty="0"/>
              <a:t>="true"&gt;&lt;/</a:t>
            </a:r>
            <a:r>
              <a:rPr lang="en-US" dirty="0" err="1"/>
              <a:t>iframe</a:t>
            </a:r>
            <a:r>
              <a:rPr lang="en-US" dirty="0"/>
              <a:t>&gt;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D018-3D63-4615-9784-80313DE76327}" type="datetime1">
              <a:rPr lang="ro-RO" smtClean="0"/>
              <a:t>13.12.2021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Număr proiect 2019-1-PT01-KA201-061366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068960"/>
            <a:ext cx="2000521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973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332</TotalTime>
  <Words>755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Symbol</vt:lpstr>
      <vt:lpstr>Tahoma</vt:lpstr>
      <vt:lpstr>Times New Roman</vt:lpstr>
      <vt:lpstr>Waveform</vt:lpstr>
      <vt:lpstr>Întâlnirea de parteneriat strategic Erasmus + Job CoACh, suporTing school studEnts with Autism Spectrum Disorder to acquire independency (ACTIvE)  </vt:lpstr>
      <vt:lpstr>Instituții participante:</vt:lpstr>
      <vt:lpstr>Principalele obiective ale parteneriatului:</vt:lpstr>
      <vt:lpstr>Echipa de proiect prezentă la întâlnire</vt:lpstr>
      <vt:lpstr>3 noiembrie 2021</vt:lpstr>
      <vt:lpstr> Intervenția educațională în autism este un proces intens și complex care implică o echipă de profesioniști și multe ore săptămânale de terapie și instruire pentru a satisface nevoile comportamentale, cele de dezvoltare, sociale și educaționale ale unui elev.  </vt:lpstr>
      <vt:lpstr>4 noiembrie 2021</vt:lpstr>
      <vt:lpstr>5 noiembrie 2021</vt:lpstr>
      <vt:lpstr>Media</vt:lpstr>
      <vt:lpstr>Sitografie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Întâlnirea multinațională Proiect</dc:title>
  <dc:creator>Gorban Maria Elena</dc:creator>
  <cp:lastModifiedBy>gconea</cp:lastModifiedBy>
  <cp:revision>38</cp:revision>
  <dcterms:created xsi:type="dcterms:W3CDTF">2021-12-12T08:57:35Z</dcterms:created>
  <dcterms:modified xsi:type="dcterms:W3CDTF">2021-12-13T06:06:08Z</dcterms:modified>
</cp:coreProperties>
</file>